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9"/>
  </p:notesMasterIdLst>
  <p:sldIdLst>
    <p:sldId id="274" r:id="rId2"/>
    <p:sldId id="256" r:id="rId3"/>
    <p:sldId id="308" r:id="rId4"/>
    <p:sldId id="309" r:id="rId5"/>
    <p:sldId id="312" r:id="rId6"/>
    <p:sldId id="310" r:id="rId7"/>
    <p:sldId id="275" r:id="rId8"/>
    <p:sldId id="258" r:id="rId9"/>
    <p:sldId id="257" r:id="rId10"/>
    <p:sldId id="259" r:id="rId11"/>
    <p:sldId id="260" r:id="rId12"/>
    <p:sldId id="261" r:id="rId13"/>
    <p:sldId id="262" r:id="rId14"/>
    <p:sldId id="263" r:id="rId15"/>
    <p:sldId id="313" r:id="rId16"/>
    <p:sldId id="315" r:id="rId17"/>
    <p:sldId id="316" r:id="rId18"/>
    <p:sldId id="317" r:id="rId19"/>
    <p:sldId id="319" r:id="rId20"/>
    <p:sldId id="320" r:id="rId21"/>
    <p:sldId id="321" r:id="rId22"/>
    <p:sldId id="322" r:id="rId23"/>
    <p:sldId id="323" r:id="rId24"/>
    <p:sldId id="324" r:id="rId25"/>
    <p:sldId id="328" r:id="rId26"/>
    <p:sldId id="329" r:id="rId27"/>
    <p:sldId id="325" r:id="rId28"/>
    <p:sldId id="330" r:id="rId29"/>
    <p:sldId id="326" r:id="rId30"/>
    <p:sldId id="331" r:id="rId31"/>
    <p:sldId id="327" r:id="rId32"/>
    <p:sldId id="318" r:id="rId33"/>
    <p:sldId id="266" r:id="rId34"/>
    <p:sldId id="264" r:id="rId35"/>
    <p:sldId id="267" r:id="rId36"/>
    <p:sldId id="265" r:id="rId37"/>
    <p:sldId id="268" r:id="rId38"/>
    <p:sldId id="273" r:id="rId39"/>
    <p:sldId id="276" r:id="rId40"/>
    <p:sldId id="314" r:id="rId41"/>
    <p:sldId id="269" r:id="rId42"/>
    <p:sldId id="270" r:id="rId43"/>
    <p:sldId id="271" r:id="rId44"/>
    <p:sldId id="272" r:id="rId45"/>
    <p:sldId id="283" r:id="rId46"/>
    <p:sldId id="284" r:id="rId47"/>
    <p:sldId id="285" r:id="rId48"/>
    <p:sldId id="286" r:id="rId49"/>
    <p:sldId id="287" r:id="rId50"/>
    <p:sldId id="288" r:id="rId51"/>
    <p:sldId id="289" r:id="rId52"/>
    <p:sldId id="299" r:id="rId53"/>
    <p:sldId id="290" r:id="rId54"/>
    <p:sldId id="300" r:id="rId55"/>
    <p:sldId id="293" r:id="rId56"/>
    <p:sldId id="301" r:id="rId57"/>
    <p:sldId id="291" r:id="rId58"/>
    <p:sldId id="303" r:id="rId59"/>
    <p:sldId id="292" r:id="rId60"/>
    <p:sldId id="304" r:id="rId61"/>
    <p:sldId id="295" r:id="rId62"/>
    <p:sldId id="305" r:id="rId63"/>
    <p:sldId id="296" r:id="rId64"/>
    <p:sldId id="306" r:id="rId65"/>
    <p:sldId id="298" r:id="rId66"/>
    <p:sldId id="307" r:id="rId67"/>
    <p:sldId id="311" r:id="rId68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5" autoAdjust="0"/>
    <p:restoredTop sz="84190" autoAdjust="0"/>
  </p:normalViewPr>
  <p:slideViewPr>
    <p:cSldViewPr>
      <p:cViewPr varScale="1">
        <p:scale>
          <a:sx n="51" d="100"/>
          <a:sy n="51" d="100"/>
        </p:scale>
        <p:origin x="-68" y="-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449BDE-96EF-4491-A5A0-3F6DB5F6A670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BA3C03-8D92-464E-A8E4-6F6DA76C268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71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0" dirty="0" smtClean="0"/>
              <a:t> Variable Node connected to 1 FE factor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6047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Indifferenter</a:t>
            </a:r>
            <a:r>
              <a:rPr lang="en-US" dirty="0" smtClean="0"/>
              <a:t> Prior </a:t>
            </a:r>
            <a:r>
              <a:rPr lang="en-US" dirty="0" err="1" smtClean="0"/>
              <a:t>über</a:t>
            </a:r>
            <a:r>
              <a:rPr lang="en-US" dirty="0" smtClean="0"/>
              <a:t> die </a:t>
            </a:r>
            <a:r>
              <a:rPr lang="en-US" dirty="0" err="1" smtClean="0"/>
              <a:t>beiden</a:t>
            </a:r>
            <a:r>
              <a:rPr lang="en-US" dirty="0" smtClean="0"/>
              <a:t> states, Je </a:t>
            </a:r>
            <a:r>
              <a:rPr lang="en-US" dirty="0" err="1" smtClean="0"/>
              <a:t>öfter</a:t>
            </a:r>
            <a:r>
              <a:rPr lang="en-US" dirty="0" smtClean="0"/>
              <a:t> tickle </a:t>
            </a:r>
            <a:r>
              <a:rPr lang="en-US" dirty="0" err="1" smtClean="0"/>
              <a:t>beobachtet</a:t>
            </a:r>
            <a:r>
              <a:rPr lang="en-US" dirty="0" smtClean="0"/>
              <a:t> </a:t>
            </a:r>
            <a:r>
              <a:rPr lang="en-US" dirty="0" err="1" smtClean="0"/>
              <a:t>wird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stärker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wird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mit</a:t>
            </a:r>
            <a:r>
              <a:rPr lang="en-US" baseline="0" dirty="0" smtClean="0"/>
              <a:t> Pain </a:t>
            </a:r>
            <a:r>
              <a:rPr lang="en-US" baseline="0" dirty="0" err="1" smtClean="0"/>
              <a:t>assoziiert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Hier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wären</a:t>
            </a:r>
            <a:r>
              <a:rPr lang="en-US" baseline="0" dirty="0" smtClean="0"/>
              <a:t> die transition Probabilities </a:t>
            </a:r>
            <a:r>
              <a:rPr lang="en-US" baseline="0" dirty="0" err="1" smtClean="0"/>
              <a:t>noch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interessant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gewesen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denke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ich</a:t>
            </a:r>
            <a:r>
              <a:rPr lang="en-US" baseline="0" dirty="0" smtClean="0"/>
              <a:t> 0.8 </a:t>
            </a:r>
            <a:r>
              <a:rPr lang="en-US" baseline="0" dirty="0" err="1" smtClean="0"/>
              <a:t>für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NoPain|Tickle</a:t>
            </a:r>
            <a:r>
              <a:rPr lang="en-US" baseline="0" dirty="0" smtClean="0"/>
              <a:t>. </a:t>
            </a:r>
          </a:p>
          <a:p>
            <a:r>
              <a:rPr lang="en-US" b="1" baseline="0" dirty="0" smtClean="0">
                <a:sym typeface="Wingdings" panose="05000000000000000000" pitchFamily="2" charset="2"/>
              </a:rPr>
              <a:t>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Wenn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etwas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sehr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lange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beobachtet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wird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steigt</a:t>
            </a:r>
            <a:r>
              <a:rPr lang="en-US" baseline="0" dirty="0" smtClean="0">
                <a:sym typeface="Wingdings" panose="05000000000000000000" pitchFamily="2" charset="2"/>
              </a:rPr>
              <a:t> die </a:t>
            </a:r>
            <a:r>
              <a:rPr lang="en-US" baseline="0" dirty="0" err="1" smtClean="0">
                <a:sym typeface="Wingdings" panose="05000000000000000000" pitchFamily="2" charset="2"/>
              </a:rPr>
              <a:t>Assoziation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mit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beiden</a:t>
            </a:r>
            <a:r>
              <a:rPr lang="en-US" baseline="0" dirty="0" smtClean="0">
                <a:sym typeface="Wingdings" panose="05000000000000000000" pitchFamily="2" charset="2"/>
              </a:rPr>
              <a:t> States </a:t>
            </a:r>
            <a:r>
              <a:rPr lang="en-US" baseline="0" dirty="0" err="1" smtClean="0">
                <a:sym typeface="Wingdings" panose="05000000000000000000" pitchFamily="2" charset="2"/>
              </a:rPr>
              <a:t>über</a:t>
            </a:r>
            <a:r>
              <a:rPr lang="en-US" baseline="0" dirty="0" smtClean="0">
                <a:sym typeface="Wingdings" panose="05000000000000000000" pitchFamily="2" charset="2"/>
              </a:rPr>
              <a:t> die </a:t>
            </a:r>
            <a:r>
              <a:rPr lang="en-US" baseline="0" dirty="0" err="1" smtClean="0">
                <a:sym typeface="Wingdings" panose="05000000000000000000" pitchFamily="2" charset="2"/>
              </a:rPr>
              <a:t>Zeit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hinweg</a:t>
            </a:r>
            <a:r>
              <a:rPr lang="en-US" baseline="0" dirty="0" smtClean="0">
                <a:sym typeface="Wingdings" panose="05000000000000000000" pitchFamily="2" charset="2"/>
              </a:rPr>
              <a:t> an. </a:t>
            </a:r>
            <a:r>
              <a:rPr lang="en-US" baseline="0" dirty="0" err="1" smtClean="0">
                <a:sym typeface="Wingdings" panose="05000000000000000000" pitchFamily="2" charset="2"/>
              </a:rPr>
              <a:t>Wenn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ich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nur</a:t>
            </a:r>
            <a:r>
              <a:rPr lang="en-US" baseline="0" dirty="0" smtClean="0">
                <a:sym typeface="Wingdings" panose="05000000000000000000" pitchFamily="2" charset="2"/>
              </a:rPr>
              <a:t> tickle </a:t>
            </a:r>
            <a:r>
              <a:rPr lang="en-US" baseline="0" dirty="0" err="1" smtClean="0">
                <a:sym typeface="Wingdings" panose="05000000000000000000" pitchFamily="2" charset="2"/>
              </a:rPr>
              <a:t>beobachte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wird</a:t>
            </a:r>
            <a:r>
              <a:rPr lang="en-US" baseline="0" dirty="0" smtClean="0">
                <a:sym typeface="Wingdings" panose="05000000000000000000" pitchFamily="2" charset="2"/>
              </a:rPr>
              <a:t> die </a:t>
            </a:r>
            <a:r>
              <a:rPr lang="en-US" baseline="0" dirty="0" err="1" smtClean="0">
                <a:sym typeface="Wingdings" panose="05000000000000000000" pitchFamily="2" charset="2"/>
              </a:rPr>
              <a:t>Assoziation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mit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NoPain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viel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stärker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aber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auch</a:t>
            </a:r>
            <a:r>
              <a:rPr lang="en-US" baseline="0" dirty="0" smtClean="0">
                <a:sym typeface="Wingdings" panose="05000000000000000000" pitchFamily="2" charset="2"/>
              </a:rPr>
              <a:t> die </a:t>
            </a:r>
            <a:r>
              <a:rPr lang="en-US" baseline="0" dirty="0" err="1" smtClean="0">
                <a:sym typeface="Wingdings" panose="05000000000000000000" pitchFamily="2" charset="2"/>
              </a:rPr>
              <a:t>mit</a:t>
            </a:r>
            <a:r>
              <a:rPr lang="en-US" baseline="0" dirty="0" smtClean="0">
                <a:sym typeface="Wingdings" panose="05000000000000000000" pitchFamily="2" charset="2"/>
              </a:rPr>
              <a:t> Pain  Das </a:t>
            </a:r>
            <a:r>
              <a:rPr lang="en-US" baseline="0" dirty="0" err="1" smtClean="0">
                <a:sym typeface="Wingdings" panose="05000000000000000000" pitchFamily="2" charset="2"/>
              </a:rPr>
              <a:t>macht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inhaltlich</a:t>
            </a:r>
            <a:r>
              <a:rPr lang="en-US" baseline="0" dirty="0" smtClean="0">
                <a:sym typeface="Wingdings" panose="05000000000000000000" pitchFamily="2" charset="2"/>
              </a:rPr>
              <a:t> gar </a:t>
            </a:r>
            <a:r>
              <a:rPr lang="en-US" baseline="0" dirty="0" err="1" smtClean="0">
                <a:sym typeface="Wingdings" panose="05000000000000000000" pitchFamily="2" charset="2"/>
              </a:rPr>
              <a:t>keinen</a:t>
            </a:r>
            <a:r>
              <a:rPr lang="en-US" baseline="0" dirty="0" smtClean="0">
                <a:sym typeface="Wingdings" panose="05000000000000000000" pitchFamily="2" charset="2"/>
              </a:rPr>
              <a:t> Sinn…?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44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Hier</a:t>
            </a:r>
            <a:r>
              <a:rPr lang="en-US" dirty="0" smtClean="0"/>
              <a:t> </a:t>
            </a:r>
            <a:r>
              <a:rPr lang="en-US" dirty="0" err="1" smtClean="0"/>
              <a:t>haben</a:t>
            </a:r>
            <a:r>
              <a:rPr lang="en-US" dirty="0" smtClean="0"/>
              <a:t> </a:t>
            </a:r>
            <a:r>
              <a:rPr lang="en-US" dirty="0" err="1" smtClean="0"/>
              <a:t>wir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recht</a:t>
            </a:r>
            <a:r>
              <a:rPr lang="en-US" dirty="0" smtClean="0"/>
              <a:t> </a:t>
            </a:r>
            <a:r>
              <a:rPr lang="en-US" dirty="0" err="1" smtClean="0"/>
              <a:t>hohe</a:t>
            </a:r>
            <a:r>
              <a:rPr lang="en-US" dirty="0" smtClean="0"/>
              <a:t> </a:t>
            </a:r>
            <a:r>
              <a:rPr lang="en-US" dirty="0" err="1" smtClean="0"/>
              <a:t>Wahrscheinlichkeit</a:t>
            </a:r>
            <a:r>
              <a:rPr lang="en-US" dirty="0" smtClean="0"/>
              <a:t> </a:t>
            </a:r>
            <a:r>
              <a:rPr lang="en-US" dirty="0" err="1" smtClean="0"/>
              <a:t>für</a:t>
            </a:r>
            <a:r>
              <a:rPr lang="en-US" dirty="0" smtClean="0"/>
              <a:t> No Pain</a:t>
            </a:r>
            <a:r>
              <a:rPr lang="en-US" baseline="0" dirty="0" smtClean="0"/>
              <a:t> a priori. </a:t>
            </a:r>
          </a:p>
          <a:p>
            <a:r>
              <a:rPr lang="en-US" baseline="0" dirty="0" smtClean="0"/>
              <a:t>Die </a:t>
            </a:r>
            <a:r>
              <a:rPr lang="en-US" baseline="0" dirty="0" err="1" smtClean="0"/>
              <a:t>Assoziation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zwischen</a:t>
            </a:r>
            <a:r>
              <a:rPr lang="en-US" baseline="0" dirty="0" smtClean="0"/>
              <a:t> Pain und Tickle </a:t>
            </a:r>
            <a:r>
              <a:rPr lang="en-US" baseline="0" dirty="0" err="1" smtClean="0"/>
              <a:t>wird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dadurch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auch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schwächer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NoPain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jetzt</a:t>
            </a:r>
            <a:r>
              <a:rPr lang="en-US" baseline="0" dirty="0" smtClean="0"/>
              <a:t> das </a:t>
            </a:r>
            <a:r>
              <a:rPr lang="en-US" baseline="0" dirty="0" err="1" smtClean="0"/>
              <a:t>mit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Abstand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wahrscheinlichste</a:t>
            </a:r>
            <a:r>
              <a:rPr lang="en-US" baseline="0" dirty="0" smtClean="0"/>
              <a:t> Model der Welt und </a:t>
            </a:r>
            <a:r>
              <a:rPr lang="en-US" baseline="0" dirty="0" err="1" smtClean="0"/>
              <a:t>übernimmt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für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Erklärung</a:t>
            </a:r>
            <a:r>
              <a:rPr lang="en-US" baseline="0" dirty="0" smtClean="0"/>
              <a:t> des </a:t>
            </a:r>
            <a:r>
              <a:rPr lang="en-US" baseline="0" dirty="0" err="1" smtClean="0"/>
              <a:t>sensorischen</a:t>
            </a:r>
            <a:r>
              <a:rPr lang="en-US" baseline="0" dirty="0" smtClean="0"/>
              <a:t> Inputs (s. responsibilities?)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707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Wenn</a:t>
            </a:r>
            <a:r>
              <a:rPr lang="en-US" dirty="0" smtClean="0"/>
              <a:t> der Prior </a:t>
            </a:r>
            <a:r>
              <a:rPr lang="en-US" dirty="0" err="1" smtClean="0"/>
              <a:t>sehr</a:t>
            </a:r>
            <a:r>
              <a:rPr lang="en-US" dirty="0" smtClean="0"/>
              <a:t> indifferent </a:t>
            </a:r>
            <a:r>
              <a:rPr lang="en-US" dirty="0" err="1" smtClean="0"/>
              <a:t>aber</a:t>
            </a:r>
            <a:r>
              <a:rPr lang="en-US" dirty="0" smtClean="0"/>
              <a:t> precise </a:t>
            </a:r>
            <a:r>
              <a:rPr lang="en-US" dirty="0" err="1" smtClean="0"/>
              <a:t>ist</a:t>
            </a:r>
            <a:r>
              <a:rPr lang="en-US" dirty="0" smtClean="0"/>
              <a:t> und die </a:t>
            </a:r>
            <a:r>
              <a:rPr lang="en-US" dirty="0" err="1" smtClean="0"/>
              <a:t>Fähigkeiten</a:t>
            </a:r>
            <a:r>
              <a:rPr lang="en-US" dirty="0" smtClean="0"/>
              <a:t> der Person</a:t>
            </a:r>
            <a:r>
              <a:rPr lang="en-US" baseline="0" dirty="0" smtClean="0"/>
              <a:t> den </a:t>
            </a:r>
            <a:r>
              <a:rPr lang="en-US" baseline="0" dirty="0" err="1" smtClean="0"/>
              <a:t>einzelnen</a:t>
            </a:r>
            <a:r>
              <a:rPr lang="en-US" baseline="0" dirty="0" smtClean="0"/>
              <a:t> Stimuli </a:t>
            </a:r>
            <a:r>
              <a:rPr lang="en-US" baseline="0" dirty="0" err="1" smtClean="0"/>
              <a:t>zuzuordnen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machen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observatoins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aus</a:t>
            </a:r>
            <a:r>
              <a:rPr lang="en-US" baseline="0" dirty="0" smtClean="0"/>
              <a:t>?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4855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Sehr</a:t>
            </a:r>
            <a:r>
              <a:rPr lang="en-US" dirty="0" smtClean="0"/>
              <a:t> </a:t>
            </a:r>
            <a:r>
              <a:rPr lang="en-US" dirty="0" err="1" smtClean="0"/>
              <a:t>sicher</a:t>
            </a:r>
            <a:r>
              <a:rPr lang="en-US" dirty="0" smtClean="0"/>
              <a:t>, </a:t>
            </a:r>
            <a:r>
              <a:rPr lang="en-US" dirty="0" err="1" smtClean="0"/>
              <a:t>dass</a:t>
            </a:r>
            <a:r>
              <a:rPr lang="en-US" baseline="0" dirty="0" smtClean="0"/>
              <a:t> Pain das </a:t>
            </a:r>
            <a:r>
              <a:rPr lang="en-US" baseline="0" dirty="0" err="1" smtClean="0"/>
              <a:t>richtige</a:t>
            </a:r>
            <a:r>
              <a:rPr lang="en-US" baseline="0" dirty="0" smtClean="0"/>
              <a:t> Modell der Welt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. Und man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sensorisch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wirklich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sicher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welcher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sensorische</a:t>
            </a:r>
            <a:r>
              <a:rPr lang="en-US" baseline="0" dirty="0" smtClean="0"/>
              <a:t> Input </a:t>
            </a:r>
            <a:r>
              <a:rPr lang="en-US" baseline="0" dirty="0" err="1" smtClean="0"/>
              <a:t>mit</a:t>
            </a:r>
            <a:r>
              <a:rPr lang="en-US" baseline="0" dirty="0" smtClean="0"/>
              <a:t> Pain </a:t>
            </a:r>
            <a:r>
              <a:rPr lang="en-US" baseline="0" dirty="0" err="1" smtClean="0"/>
              <a:t>assoziiert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… </a:t>
            </a:r>
          </a:p>
          <a:p>
            <a:r>
              <a:rPr lang="en-US" baseline="0" dirty="0" smtClean="0"/>
              <a:t>Die </a:t>
            </a:r>
            <a:r>
              <a:rPr lang="en-US" baseline="0" dirty="0" err="1" smtClean="0"/>
              <a:t>Assoziation</a:t>
            </a:r>
            <a:r>
              <a:rPr lang="en-US" baseline="0" dirty="0" smtClean="0"/>
              <a:t> von Pain </a:t>
            </a:r>
            <a:r>
              <a:rPr lang="en-US" baseline="0" dirty="0" err="1" smtClean="0"/>
              <a:t>mit</a:t>
            </a:r>
            <a:r>
              <a:rPr lang="en-US" baseline="0" dirty="0" smtClean="0"/>
              <a:t> Tickle </a:t>
            </a:r>
            <a:r>
              <a:rPr lang="en-US" baseline="0" dirty="0" err="1" smtClean="0"/>
              <a:t>wächst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hier</a:t>
            </a:r>
            <a:r>
              <a:rPr lang="en-US" baseline="0" dirty="0" smtClean="0"/>
              <a:t> an </a:t>
            </a:r>
            <a:r>
              <a:rPr lang="en-US" baseline="0" dirty="0" err="1" smtClean="0"/>
              <a:t>weil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eben</a:t>
            </a:r>
            <a:r>
              <a:rPr lang="en-US" baseline="0" dirty="0" smtClean="0"/>
              <a:t> das </a:t>
            </a:r>
            <a:r>
              <a:rPr lang="en-US" baseline="0" dirty="0" err="1" smtClean="0"/>
              <a:t>beste</a:t>
            </a:r>
            <a:r>
              <a:rPr lang="en-US" baseline="0" dirty="0" smtClean="0"/>
              <a:t> Modell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>
                <a:sym typeface="Wingdings" panose="05000000000000000000" pitchFamily="2" charset="2"/>
              </a:rPr>
              <a:t> </a:t>
            </a:r>
            <a:r>
              <a:rPr lang="en-US" baseline="0" dirty="0" smtClean="0"/>
              <a:t>Die </a:t>
            </a:r>
            <a:r>
              <a:rPr lang="en-US" baseline="0" dirty="0" err="1" smtClean="0"/>
              <a:t>Assoziation</a:t>
            </a:r>
            <a:r>
              <a:rPr lang="en-US" baseline="0" dirty="0" smtClean="0"/>
              <a:t> von Pain </a:t>
            </a:r>
            <a:r>
              <a:rPr lang="en-US" baseline="0" dirty="0" err="1" smtClean="0"/>
              <a:t>mit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sinkt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sehr</a:t>
            </a:r>
            <a:r>
              <a:rPr lang="en-US" baseline="0" dirty="0" smtClean="0"/>
              <a:t> stark </a:t>
            </a:r>
            <a:r>
              <a:rPr lang="en-US" baseline="0" dirty="0" err="1" smtClean="0"/>
              <a:t>wenn</a:t>
            </a:r>
            <a:r>
              <a:rPr lang="en-US" baseline="0" dirty="0" smtClean="0"/>
              <a:t> man tickle </a:t>
            </a:r>
            <a:r>
              <a:rPr lang="en-US" baseline="0" dirty="0" err="1" smtClean="0"/>
              <a:t>beobachtet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zuerst</a:t>
            </a:r>
            <a:r>
              <a:rPr lang="en-US" baseline="0" dirty="0" smtClean="0"/>
              <a:t>…?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583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Der Prior </a:t>
            </a:r>
            <a:r>
              <a:rPr lang="en-US" dirty="0" err="1" smtClean="0"/>
              <a:t>sagt</a:t>
            </a:r>
            <a:r>
              <a:rPr lang="en-US" dirty="0" smtClean="0"/>
              <a:t> </a:t>
            </a:r>
            <a:r>
              <a:rPr lang="en-US" dirty="0" err="1" smtClean="0"/>
              <a:t>hier</a:t>
            </a:r>
            <a:r>
              <a:rPr lang="en-US" dirty="0" smtClean="0"/>
              <a:t> so</a:t>
            </a:r>
            <a:r>
              <a:rPr lang="en-US" baseline="0" dirty="0" smtClean="0"/>
              <a:t> gut </a:t>
            </a:r>
            <a:r>
              <a:rPr lang="en-US" baseline="0" dirty="0" err="1" smtClean="0"/>
              <a:t>wie</a:t>
            </a:r>
            <a:r>
              <a:rPr lang="en-US" baseline="0" dirty="0" smtClean="0"/>
              <a:t> gar </a:t>
            </a:r>
            <a:r>
              <a:rPr lang="en-US" baseline="0" dirty="0" err="1" smtClean="0"/>
              <a:t>nichts</a:t>
            </a:r>
            <a:r>
              <a:rPr lang="en-US" baseline="0" dirty="0" smtClean="0"/>
              <a:t>. Die </a:t>
            </a:r>
            <a:r>
              <a:rPr lang="en-US" baseline="0" dirty="0" err="1" smtClean="0"/>
              <a:t>Transprobs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ziemlich</a:t>
            </a:r>
            <a:r>
              <a:rPr lang="en-US" baseline="0" dirty="0" smtClean="0"/>
              <a:t> fix. </a:t>
            </a:r>
            <a:r>
              <a:rPr lang="en-US" baseline="0" dirty="0" err="1" smtClean="0"/>
              <a:t>Irgendwie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lernt</a:t>
            </a:r>
            <a:r>
              <a:rPr lang="en-US" baseline="0" dirty="0" smtClean="0"/>
              <a:t> man </a:t>
            </a:r>
            <a:r>
              <a:rPr lang="en-US" baseline="0" dirty="0" err="1" smtClean="0"/>
              <a:t>durch</a:t>
            </a:r>
            <a:r>
              <a:rPr lang="en-US" baseline="0" dirty="0" smtClean="0"/>
              <a:t> die observations </a:t>
            </a:r>
            <a:r>
              <a:rPr lang="en-US" baseline="0" dirty="0" err="1" smtClean="0"/>
              <a:t>nicht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besonders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viel</a:t>
            </a:r>
            <a:r>
              <a:rPr lang="en-US" baseline="0" dirty="0" smtClean="0"/>
              <a:t> </a:t>
            </a:r>
          </a:p>
          <a:p>
            <a:endParaRPr lang="en-US" baseline="0" dirty="0" smtClean="0"/>
          </a:p>
          <a:p>
            <a:r>
              <a:rPr lang="en-US" b="1" baseline="0" dirty="0" smtClean="0">
                <a:solidFill>
                  <a:srgbClr val="FF0000"/>
                </a:solidFill>
              </a:rPr>
              <a:t>(</a:t>
            </a:r>
            <a:r>
              <a:rPr lang="en-US" b="1" baseline="0" dirty="0" smtClean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en-US" baseline="0" dirty="0" err="1" smtClean="0">
                <a:sym typeface="Wingdings" panose="05000000000000000000" pitchFamily="2" charset="2"/>
              </a:rPr>
              <a:t>ist</a:t>
            </a:r>
            <a:r>
              <a:rPr lang="en-US" baseline="0" dirty="0" smtClean="0">
                <a:sym typeface="Wingdings" panose="05000000000000000000" pitchFamily="2" charset="2"/>
              </a:rPr>
              <a:t> der change in den natural Parameters </a:t>
            </a:r>
            <a:r>
              <a:rPr lang="en-US" baseline="0" dirty="0" err="1" smtClean="0">
                <a:sym typeface="Wingdings" panose="05000000000000000000" pitchFamily="2" charset="2"/>
              </a:rPr>
              <a:t>irgendwie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mit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Entropie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verbunden</a:t>
            </a:r>
            <a:r>
              <a:rPr lang="en-US" baseline="0" dirty="0" smtClean="0">
                <a:sym typeface="Wingdings" panose="05000000000000000000" pitchFamily="2" charset="2"/>
              </a:rPr>
              <a:t>?)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98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Problem: die keys </a:t>
            </a:r>
            <a:r>
              <a:rPr lang="en-US" dirty="0" err="1" smtClean="0"/>
              <a:t>sind</a:t>
            </a:r>
            <a:r>
              <a:rPr lang="en-US" dirty="0" smtClean="0"/>
              <a:t> </a:t>
            </a:r>
            <a:r>
              <a:rPr lang="en-US" dirty="0" err="1" smtClean="0"/>
              <a:t>hier</a:t>
            </a:r>
            <a:r>
              <a:rPr lang="en-US" dirty="0" smtClean="0"/>
              <a:t> </a:t>
            </a:r>
            <a:r>
              <a:rPr lang="en-US" dirty="0" err="1" smtClean="0"/>
              <a:t>uneindeutig</a:t>
            </a:r>
            <a:r>
              <a:rPr lang="en-US" dirty="0" smtClean="0"/>
              <a:t> </a:t>
            </a:r>
            <a:r>
              <a:rPr lang="en-US" dirty="0" err="1" smtClean="0"/>
              <a:t>sodass</a:t>
            </a:r>
            <a:r>
              <a:rPr lang="en-US" dirty="0" smtClean="0"/>
              <a:t> </a:t>
            </a:r>
            <a:r>
              <a:rPr lang="en-US" dirty="0" err="1" smtClean="0"/>
              <a:t>sich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Werte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nach</a:t>
            </a:r>
            <a:r>
              <a:rPr lang="en-US" baseline="0" dirty="0" smtClean="0"/>
              <a:t> State des Priors </a:t>
            </a:r>
            <a:r>
              <a:rPr lang="en-US" baseline="0" dirty="0" err="1" smtClean="0"/>
              <a:t>aufteilen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lassen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00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Auch</a:t>
            </a:r>
            <a:r>
              <a:rPr lang="en-US" dirty="0" smtClean="0"/>
              <a:t> </a:t>
            </a:r>
            <a:r>
              <a:rPr lang="en-US" dirty="0" err="1" smtClean="0"/>
              <a:t>wenn</a:t>
            </a:r>
            <a:r>
              <a:rPr lang="en-US" dirty="0" smtClean="0"/>
              <a:t> der prior am </a:t>
            </a:r>
            <a:r>
              <a:rPr lang="en-US" dirty="0" err="1" smtClean="0"/>
              <a:t>Anfang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gute</a:t>
            </a:r>
            <a:r>
              <a:rPr lang="en-US" dirty="0" smtClean="0"/>
              <a:t> </a:t>
            </a:r>
            <a:r>
              <a:rPr lang="en-US" dirty="0" err="1" smtClean="0"/>
              <a:t>Unterscheidung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zwischen</a:t>
            </a:r>
            <a:r>
              <a:rPr lang="en-US" baseline="0" dirty="0" smtClean="0"/>
              <a:t> den States </a:t>
            </a:r>
            <a:r>
              <a:rPr lang="en-US" baseline="0" dirty="0" err="1" smtClean="0"/>
              <a:t>zulassen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würde</a:t>
            </a:r>
            <a:r>
              <a:rPr lang="en-US" baseline="0" dirty="0" smtClean="0"/>
              <a:t>;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so imprecise </a:t>
            </a:r>
            <a:r>
              <a:rPr lang="en-US" baseline="0" dirty="0" err="1" smtClean="0"/>
              <a:t>dass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überhaupt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keinen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Unterschied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macht</a:t>
            </a:r>
            <a:r>
              <a:rPr lang="en-US" baseline="0" dirty="0" smtClean="0"/>
              <a:t>. Das </a:t>
            </a:r>
            <a:r>
              <a:rPr lang="en-US" baseline="0" dirty="0" err="1" smtClean="0"/>
              <a:t>wird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einfach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sofort</a:t>
            </a:r>
            <a:r>
              <a:rPr lang="en-US" baseline="0" dirty="0" smtClean="0"/>
              <a:t> von den observations overridden. </a:t>
            </a:r>
            <a:r>
              <a:rPr lang="en-US" baseline="0" dirty="0" err="1" smtClean="0"/>
              <a:t>Allerdings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nicht</a:t>
            </a:r>
            <a:r>
              <a:rPr lang="en-US" baseline="0" dirty="0" smtClean="0"/>
              <a:t> so </a:t>
            </a:r>
            <a:r>
              <a:rPr lang="en-US" baseline="0" dirty="0" err="1" smtClean="0"/>
              <a:t>schnell</a:t>
            </a:r>
            <a:r>
              <a:rPr lang="en-US" baseline="0" dirty="0" smtClean="0"/>
              <a:t> und so </a:t>
            </a:r>
            <a:r>
              <a:rPr lang="en-US" baseline="0" dirty="0" err="1" smtClean="0"/>
              <a:t>drastisch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ganz</a:t>
            </a:r>
            <a:r>
              <a:rPr lang="en-US" baseline="0" dirty="0" smtClean="0"/>
              <a:t> basic Model, </a:t>
            </a:r>
            <a:r>
              <a:rPr lang="en-US" baseline="0" dirty="0" err="1" smtClean="0"/>
              <a:t>wahrscheinlich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noch</a:t>
            </a:r>
            <a:r>
              <a:rPr lang="en-US" baseline="0" dirty="0" smtClean="0"/>
              <a:t> 1 Factor Node </a:t>
            </a:r>
            <a:r>
              <a:rPr lang="en-US" baseline="0" dirty="0" err="1" smtClean="0"/>
              <a:t>dazwischen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liegt</a:t>
            </a:r>
            <a:r>
              <a:rPr lang="en-US" baseline="0" dirty="0" smtClean="0"/>
              <a:t> und der </a:t>
            </a:r>
            <a:r>
              <a:rPr lang="en-US" baseline="0" dirty="0" err="1" smtClean="0"/>
              <a:t>einzige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Kontakt</a:t>
            </a:r>
            <a:r>
              <a:rPr lang="en-US" baseline="0" dirty="0" smtClean="0"/>
              <a:t> des hidden variables </a:t>
            </a:r>
            <a:r>
              <a:rPr lang="en-US" baseline="0" dirty="0" err="1" smtClean="0"/>
              <a:t>durch</a:t>
            </a:r>
            <a:r>
              <a:rPr lang="en-US" baseline="0" dirty="0" smtClean="0"/>
              <a:t> die sensory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070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Die </a:t>
            </a:r>
            <a:r>
              <a:rPr lang="en-US" dirty="0" err="1" smtClean="0"/>
              <a:t>Pseudocounts</a:t>
            </a:r>
            <a:r>
              <a:rPr lang="en-US" dirty="0" smtClean="0"/>
              <a:t> </a:t>
            </a:r>
            <a:r>
              <a:rPr lang="en-US" dirty="0" err="1" smtClean="0"/>
              <a:t>können</a:t>
            </a:r>
            <a:r>
              <a:rPr lang="en-US" dirty="0" smtClean="0"/>
              <a:t> </a:t>
            </a:r>
            <a:r>
              <a:rPr lang="en-US" dirty="0" err="1" smtClean="0"/>
              <a:t>sehr</a:t>
            </a:r>
            <a:r>
              <a:rPr lang="en-US" dirty="0" smtClean="0"/>
              <a:t> </a:t>
            </a:r>
            <a:r>
              <a:rPr lang="en-US" dirty="0" err="1" smtClean="0"/>
              <a:t>krass</a:t>
            </a:r>
            <a:r>
              <a:rPr lang="en-US" dirty="0" smtClean="0"/>
              <a:t> gut </a:t>
            </a:r>
            <a:r>
              <a:rPr lang="en-US" dirty="0" err="1" smtClean="0"/>
              <a:t>zugeordnet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werden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87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Hier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gerade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weil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sich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verschiedenen</a:t>
            </a:r>
            <a:r>
              <a:rPr lang="en-US" baseline="0" dirty="0" smtClean="0"/>
              <a:t> States die </a:t>
            </a:r>
            <a:r>
              <a:rPr lang="en-US" baseline="0" dirty="0" err="1" smtClean="0"/>
              <a:t>Verantwortung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für</a:t>
            </a:r>
            <a:r>
              <a:rPr lang="en-US" baseline="0" dirty="0" smtClean="0"/>
              <a:t> die observation gut </a:t>
            </a:r>
            <a:r>
              <a:rPr lang="en-US" baseline="0" dirty="0" err="1" smtClean="0"/>
              <a:t>aufteilen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können</a:t>
            </a:r>
            <a:r>
              <a:rPr lang="en-US" baseline="0" dirty="0" smtClean="0"/>
              <a:t>! </a:t>
            </a:r>
            <a:r>
              <a:rPr lang="en-US" baseline="0" dirty="0" err="1" smtClean="0"/>
              <a:t>Bei</a:t>
            </a:r>
            <a:r>
              <a:rPr lang="en-US" baseline="0" dirty="0" smtClean="0"/>
              <a:t> den </a:t>
            </a:r>
            <a:r>
              <a:rPr lang="en-US" baseline="0" dirty="0" err="1" smtClean="0"/>
              <a:t>anderen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ride or die </a:t>
            </a:r>
            <a:r>
              <a:rPr lang="en-US" baseline="0" dirty="0" err="1" smtClean="0"/>
              <a:t>nur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einem</a:t>
            </a:r>
            <a:r>
              <a:rPr lang="en-US" baseline="0" dirty="0" smtClean="0"/>
              <a:t> state </a:t>
            </a:r>
            <a:r>
              <a:rPr lang="en-US" baseline="0" dirty="0" err="1" smtClean="0"/>
              <a:t>assoziiert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97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Jetzt</a:t>
            </a:r>
            <a:r>
              <a:rPr lang="en-US" dirty="0" smtClean="0"/>
              <a:t> </a:t>
            </a:r>
            <a:r>
              <a:rPr lang="en-US" dirty="0" err="1" smtClean="0"/>
              <a:t>wirds</a:t>
            </a:r>
            <a:r>
              <a:rPr lang="en-US" dirty="0" smtClean="0"/>
              <a:t> </a:t>
            </a:r>
            <a:r>
              <a:rPr lang="en-US" dirty="0" err="1" smtClean="0"/>
              <a:t>kompliziert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935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Very basic:</a:t>
            </a:r>
            <a:r>
              <a:rPr lang="en-US" baseline="0" dirty="0" smtClean="0"/>
              <a:t> Observations of pain are associated with the lambda for the state increasing or decreasing in the factor node. Prior is </a:t>
            </a:r>
            <a:r>
              <a:rPr lang="en-US" baseline="0" dirty="0" err="1" smtClean="0"/>
              <a:t>overriden</a:t>
            </a:r>
            <a:r>
              <a:rPr lang="en-US" baseline="0" dirty="0" smtClean="0"/>
              <a:t> by the data after a couple of observations.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3524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Erst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einmal</a:t>
            </a:r>
            <a:r>
              <a:rPr lang="en-US" baseline="0" dirty="0" smtClean="0"/>
              <a:t> muss man </a:t>
            </a:r>
            <a:r>
              <a:rPr lang="en-US" baseline="0" dirty="0" err="1" smtClean="0"/>
              <a:t>hier</a:t>
            </a:r>
            <a:r>
              <a:rPr lang="en-US" baseline="0" dirty="0" smtClean="0"/>
              <a:t> nun </a:t>
            </a:r>
            <a:r>
              <a:rPr lang="en-US" baseline="0" dirty="0" err="1" smtClean="0"/>
              <a:t>mit</a:t>
            </a:r>
            <a:r>
              <a:rPr lang="en-US" baseline="0" dirty="0" smtClean="0"/>
              <a:t> 2 Lines </a:t>
            </a:r>
            <a:r>
              <a:rPr lang="en-US" baseline="0" dirty="0" err="1" smtClean="0"/>
              <a:t>dealen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 panose="05000000000000000000" pitchFamily="2" charset="2"/>
              </a:rPr>
              <a:t> </a:t>
            </a:r>
            <a:r>
              <a:rPr lang="en-US" baseline="0" dirty="0" err="1" smtClean="0">
                <a:sym typeface="Wingdings" panose="05000000000000000000" pitchFamily="2" charset="2"/>
              </a:rPr>
              <a:t>Ich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brauche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eine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andere</a:t>
            </a:r>
            <a:r>
              <a:rPr lang="en-US" baseline="0" dirty="0" smtClean="0">
                <a:sym typeface="Wingdings" panose="05000000000000000000" pitchFamily="2" charset="2"/>
              </a:rPr>
              <a:t> Art, </a:t>
            </a:r>
            <a:r>
              <a:rPr lang="en-US" baseline="0" dirty="0" err="1" smtClean="0">
                <a:sym typeface="Wingdings" panose="05000000000000000000" pitchFamily="2" charset="2"/>
              </a:rPr>
              <a:t>diese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Ergebnisse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darzustellen</a:t>
            </a:r>
            <a:r>
              <a:rPr lang="en-US" baseline="0" dirty="0" smtClean="0">
                <a:sym typeface="Wingdings" panose="05000000000000000000" pitchFamily="2" charset="2"/>
              </a:rPr>
              <a:t>!</a:t>
            </a:r>
          </a:p>
          <a:p>
            <a:endParaRPr lang="en-US" baseline="0" dirty="0" smtClean="0">
              <a:sym typeface="Wingdings" panose="05000000000000000000" pitchFamily="2" charset="2"/>
            </a:endParaRPr>
          </a:p>
          <a:p>
            <a:r>
              <a:rPr lang="en-US" baseline="0" dirty="0" smtClean="0">
                <a:sym typeface="Wingdings" panose="05000000000000000000" pitchFamily="2" charset="2"/>
              </a:rPr>
              <a:t>Der </a:t>
            </a:r>
            <a:r>
              <a:rPr lang="en-US" baseline="0" dirty="0" err="1" smtClean="0">
                <a:sym typeface="Wingdings" panose="05000000000000000000" pitchFamily="2" charset="2"/>
              </a:rPr>
              <a:t>zweite</a:t>
            </a:r>
            <a:r>
              <a:rPr lang="en-US" baseline="0" dirty="0" smtClean="0">
                <a:sym typeface="Wingdings" panose="05000000000000000000" pitchFamily="2" charset="2"/>
              </a:rPr>
              <a:t> Factor </a:t>
            </a:r>
            <a:r>
              <a:rPr lang="en-US" baseline="0" dirty="0" err="1" smtClean="0">
                <a:sym typeface="Wingdings" panose="05000000000000000000" pitchFamily="2" charset="2"/>
              </a:rPr>
              <a:t>ist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wahrscheinlich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wieder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mehr</a:t>
            </a:r>
            <a:r>
              <a:rPr lang="en-US" baseline="0" dirty="0" smtClean="0">
                <a:sym typeface="Wingdings" panose="05000000000000000000" pitchFamily="2" charset="2"/>
              </a:rPr>
              <a:t> in </a:t>
            </a:r>
            <a:r>
              <a:rPr lang="en-US" baseline="0" dirty="0" err="1" smtClean="0">
                <a:sym typeface="Wingdings" panose="05000000000000000000" pitchFamily="2" charset="2"/>
              </a:rPr>
              <a:t>Richtung</a:t>
            </a:r>
            <a:r>
              <a:rPr lang="en-US" baseline="0" dirty="0" smtClean="0">
                <a:sym typeface="Wingdings" panose="05000000000000000000" pitchFamily="2" charset="2"/>
              </a:rPr>
              <a:t> des Priors? </a:t>
            </a:r>
            <a:r>
              <a:rPr lang="en-US" baseline="0" dirty="0" err="1" smtClean="0">
                <a:sym typeface="Wingdings" panose="05000000000000000000" pitchFamily="2" charset="2"/>
              </a:rPr>
              <a:t>Denn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hier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wurde</a:t>
            </a:r>
            <a:r>
              <a:rPr lang="en-US" baseline="0" dirty="0" smtClean="0">
                <a:sym typeface="Wingdings" panose="05000000000000000000" pitchFamily="2" charset="2"/>
              </a:rPr>
              <a:t> der sensory Node </a:t>
            </a:r>
            <a:r>
              <a:rPr lang="en-US" baseline="0" dirty="0" err="1" smtClean="0">
                <a:sym typeface="Wingdings" panose="05000000000000000000" pitchFamily="2" charset="2"/>
              </a:rPr>
              <a:t>nicht</a:t>
            </a:r>
            <a:r>
              <a:rPr lang="en-US" baseline="0" dirty="0" smtClean="0">
                <a:sym typeface="Wingdings" panose="05000000000000000000" pitchFamily="2" charset="2"/>
              </a:rPr>
              <a:t> observed?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253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Ay. </a:t>
            </a:r>
            <a:r>
              <a:rPr lang="en-US" dirty="0" err="1" smtClean="0"/>
              <a:t>Hier</a:t>
            </a:r>
            <a:r>
              <a:rPr lang="en-US" dirty="0" smtClean="0"/>
              <a:t>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auch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beachten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dass</a:t>
            </a:r>
            <a:r>
              <a:rPr lang="en-US" baseline="0" dirty="0" smtClean="0"/>
              <a:t> die Lambdas </a:t>
            </a:r>
            <a:r>
              <a:rPr lang="en-US" baseline="0" dirty="0" err="1" smtClean="0"/>
              <a:t>aus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beiden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Faktoren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mit</a:t>
            </a:r>
            <a:r>
              <a:rPr lang="en-US" baseline="0" dirty="0" smtClean="0"/>
              <a:t> in den Plot </a:t>
            </a:r>
            <a:r>
              <a:rPr lang="en-US" baseline="0" dirty="0" err="1" smtClean="0"/>
              <a:t>eingegangen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sind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sinnvoller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trennen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Dennoch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kann</a:t>
            </a:r>
            <a:r>
              <a:rPr lang="en-US" baseline="0" dirty="0" smtClean="0"/>
              <a:t> man </a:t>
            </a:r>
            <a:r>
              <a:rPr lang="en-US" baseline="0" dirty="0" err="1" smtClean="0"/>
              <a:t>vielleicht</a:t>
            </a:r>
            <a:r>
              <a:rPr lang="en-US" baseline="0" dirty="0" smtClean="0"/>
              <a:t> in der Relation </a:t>
            </a:r>
            <a:r>
              <a:rPr lang="en-US" baseline="0" dirty="0" err="1" smtClean="0"/>
              <a:t>zu</a:t>
            </a:r>
            <a:r>
              <a:rPr lang="en-US" baseline="0" dirty="0" smtClean="0"/>
              <a:t> den </a:t>
            </a:r>
            <a:r>
              <a:rPr lang="en-US" baseline="0" dirty="0" err="1" smtClean="0"/>
              <a:t>anderen</a:t>
            </a:r>
            <a:r>
              <a:rPr lang="en-US" baseline="0" dirty="0" smtClean="0"/>
              <a:t> Plots </a:t>
            </a:r>
            <a:r>
              <a:rPr lang="en-US" baseline="0" dirty="0" err="1" smtClean="0"/>
              <a:t>ein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bisschen</a:t>
            </a:r>
            <a:r>
              <a:rPr lang="en-US" baseline="0" dirty="0" smtClean="0"/>
              <a:t> was </a:t>
            </a:r>
            <a:r>
              <a:rPr lang="en-US" baseline="0" dirty="0" err="1" smtClean="0"/>
              <a:t>herauslernen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440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Hier</a:t>
            </a:r>
            <a:r>
              <a:rPr lang="en-US" dirty="0" smtClean="0"/>
              <a:t> </a:t>
            </a:r>
            <a:r>
              <a:rPr lang="en-US" dirty="0" err="1" smtClean="0"/>
              <a:t>steigt</a:t>
            </a:r>
            <a:r>
              <a:rPr lang="en-US" dirty="0" smtClean="0"/>
              <a:t> die </a:t>
            </a:r>
            <a:r>
              <a:rPr lang="en-US" dirty="0" err="1" smtClean="0"/>
              <a:t>untere</a:t>
            </a:r>
            <a:r>
              <a:rPr lang="en-US" dirty="0" smtClean="0"/>
              <a:t> Pain </a:t>
            </a:r>
            <a:r>
              <a:rPr lang="en-US" dirty="0" err="1" smtClean="0"/>
              <a:t>Linie</a:t>
            </a:r>
            <a:r>
              <a:rPr lang="en-US" dirty="0" smtClean="0"/>
              <a:t> </a:t>
            </a:r>
            <a:r>
              <a:rPr lang="en-US" dirty="0" err="1" smtClean="0"/>
              <a:t>sehr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langsamer</a:t>
            </a:r>
            <a:r>
              <a:rPr lang="en-US" baseline="0" dirty="0" smtClean="0"/>
              <a:t> an </a:t>
            </a:r>
            <a:r>
              <a:rPr lang="en-US" baseline="0" dirty="0" err="1" smtClean="0"/>
              <a:t>als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</a:t>
            </a:r>
            <a:r>
              <a:rPr lang="en-US" baseline="0" dirty="0" smtClean="0"/>
              <a:t> imprecise indifferent prior.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116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Keine</a:t>
            </a:r>
            <a:r>
              <a:rPr lang="en-US" dirty="0" smtClean="0"/>
              <a:t> </a:t>
            </a:r>
            <a:r>
              <a:rPr lang="en-US" dirty="0" err="1" smtClean="0"/>
              <a:t>grossen</a:t>
            </a:r>
            <a:r>
              <a:rPr lang="en-US" dirty="0" smtClean="0"/>
              <a:t> </a:t>
            </a:r>
            <a:r>
              <a:rPr lang="en-US" dirty="0" err="1" smtClean="0"/>
              <a:t>Veränderungen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 den Observations </a:t>
            </a:r>
            <a:r>
              <a:rPr lang="en-US" dirty="0" err="1" smtClean="0"/>
              <a:t>im</a:t>
            </a:r>
            <a:r>
              <a:rPr lang="en-US" dirty="0" smtClean="0"/>
              <a:t> </a:t>
            </a:r>
            <a:r>
              <a:rPr lang="en-US" dirty="0" err="1" smtClean="0"/>
              <a:t>Vergleich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oben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weil</a:t>
            </a:r>
            <a:r>
              <a:rPr lang="en-US" baseline="0" dirty="0" smtClean="0"/>
              <a:t> der Prior </a:t>
            </a:r>
            <a:r>
              <a:rPr lang="en-US" baseline="0" dirty="0" err="1" smtClean="0"/>
              <a:t>hier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präziser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461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Jetzt</a:t>
            </a:r>
            <a:r>
              <a:rPr lang="en-US" dirty="0" smtClean="0"/>
              <a:t> </a:t>
            </a:r>
            <a:r>
              <a:rPr lang="en-US" dirty="0" err="1" smtClean="0"/>
              <a:t>kommen</a:t>
            </a:r>
            <a:r>
              <a:rPr lang="en-US" dirty="0" smtClean="0"/>
              <a:t> </a:t>
            </a:r>
            <a:r>
              <a:rPr lang="en-US" dirty="0" err="1" smtClean="0"/>
              <a:t>noch</a:t>
            </a:r>
            <a:r>
              <a:rPr lang="en-US" dirty="0" smtClean="0"/>
              <a:t> die </a:t>
            </a:r>
            <a:r>
              <a:rPr lang="en-US" dirty="0" err="1" smtClean="0"/>
              <a:t>Sensprobabilities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dazu</a:t>
            </a:r>
            <a:r>
              <a:rPr lang="en-US" baseline="0" dirty="0" smtClean="0"/>
              <a:t>. </a:t>
            </a:r>
          </a:p>
          <a:p>
            <a:endParaRPr lang="en-US" baseline="0" dirty="0" smtClean="0"/>
          </a:p>
          <a:p>
            <a:r>
              <a:rPr lang="en-US" baseline="0" dirty="0" smtClean="0">
                <a:sym typeface="Wingdings" panose="05000000000000000000" pitchFamily="2" charset="2"/>
              </a:rPr>
              <a:t>- </a:t>
            </a:r>
            <a:r>
              <a:rPr lang="en-US" baseline="0" dirty="0" err="1" smtClean="0">
                <a:sym typeface="Wingdings" panose="05000000000000000000" pitchFamily="2" charset="2"/>
              </a:rPr>
              <a:t>Hier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haben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wir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einen</a:t>
            </a:r>
            <a:r>
              <a:rPr lang="en-US" baseline="0" dirty="0" smtClean="0">
                <a:sym typeface="Wingdings" panose="05000000000000000000" pitchFamily="2" charset="2"/>
              </a:rPr>
              <a:t> sicken prior </a:t>
            </a:r>
            <a:r>
              <a:rPr lang="en-US" baseline="0" dirty="0" err="1" smtClean="0">
                <a:sym typeface="Wingdings" panose="05000000000000000000" pitchFamily="2" charset="2"/>
              </a:rPr>
              <a:t>aber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ein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recht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realistisches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Likelohood</a:t>
            </a:r>
            <a:r>
              <a:rPr lang="en-US" baseline="0" dirty="0" smtClean="0">
                <a:sym typeface="Wingdings" panose="05000000000000000000" pitchFamily="2" charset="2"/>
              </a:rPr>
              <a:t> Model. </a:t>
            </a:r>
            <a:r>
              <a:rPr lang="en-US" baseline="0" dirty="0" err="1" smtClean="0">
                <a:sym typeface="Wingdings" panose="05000000000000000000" pitchFamily="2" charset="2"/>
              </a:rPr>
              <a:t>Wir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sehen</a:t>
            </a:r>
            <a:r>
              <a:rPr lang="en-US" baseline="0" dirty="0" smtClean="0">
                <a:sym typeface="Wingdings" panose="05000000000000000000" pitchFamily="2" charset="2"/>
              </a:rPr>
              <a:t>: die </a:t>
            </a:r>
            <a:r>
              <a:rPr lang="en-US" baseline="0" dirty="0" err="1" smtClean="0">
                <a:sym typeface="Wingdings" panose="05000000000000000000" pitchFamily="2" charset="2"/>
              </a:rPr>
              <a:t>Zuordnung</a:t>
            </a:r>
            <a:r>
              <a:rPr lang="en-US" baseline="0" dirty="0" smtClean="0">
                <a:sym typeface="Wingdings" panose="05000000000000000000" pitchFamily="2" charset="2"/>
              </a:rPr>
              <a:t> der observations </a:t>
            </a:r>
            <a:r>
              <a:rPr lang="en-US" baseline="0" dirty="0" err="1" smtClean="0">
                <a:sym typeface="Wingdings" panose="05000000000000000000" pitchFamily="2" charset="2"/>
              </a:rPr>
              <a:t>ist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ganz</a:t>
            </a:r>
            <a:r>
              <a:rPr lang="en-US" baseline="0" dirty="0" smtClean="0">
                <a:sym typeface="Wingdings" panose="05000000000000000000" pitchFamily="2" charset="2"/>
              </a:rPr>
              <a:t> ok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138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Sick</a:t>
            </a:r>
            <a:r>
              <a:rPr lang="en-US" baseline="0" dirty="0" smtClean="0"/>
              <a:t> prior </a:t>
            </a:r>
            <a:r>
              <a:rPr lang="en-US" baseline="0" dirty="0" err="1" smtClean="0"/>
              <a:t>aber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ganz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okayes</a:t>
            </a:r>
            <a:r>
              <a:rPr lang="en-US" baseline="0" dirty="0" smtClean="0"/>
              <a:t> Likelihood Model. Man </a:t>
            </a:r>
            <a:r>
              <a:rPr lang="en-US" baseline="0" dirty="0" err="1" smtClean="0"/>
              <a:t>sieht</a:t>
            </a:r>
            <a:r>
              <a:rPr lang="en-US" baseline="0" dirty="0" smtClean="0"/>
              <a:t>: Am </a:t>
            </a:r>
            <a:r>
              <a:rPr lang="en-US" baseline="0" dirty="0" err="1" smtClean="0"/>
              <a:t>Ende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wenn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öfters</a:t>
            </a:r>
            <a:r>
              <a:rPr lang="en-US" baseline="0" dirty="0" smtClean="0"/>
              <a:t> mal </a:t>
            </a:r>
            <a:r>
              <a:rPr lang="en-US" baseline="0" dirty="0" err="1" smtClean="0"/>
              <a:t>Noci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beobachtet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wurde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werden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Streuungen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kleiner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vielleicht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wieder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mehr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Richtung</a:t>
            </a:r>
            <a:r>
              <a:rPr lang="en-US" baseline="0" dirty="0" smtClean="0"/>
              <a:t> des Priors </a:t>
            </a:r>
            <a:r>
              <a:rPr lang="en-US" baseline="0" dirty="0" err="1" smtClean="0"/>
              <a:t>bewegt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9684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en-US" dirty="0" err="1" smtClean="0"/>
              <a:t>einem</a:t>
            </a:r>
            <a:r>
              <a:rPr lang="en-US" dirty="0" smtClean="0"/>
              <a:t> health</a:t>
            </a:r>
            <a:r>
              <a:rPr lang="en-US" baseline="0" dirty="0" smtClean="0"/>
              <a:t>y Prior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zuerst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sehr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schwer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dass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Beobachtungen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dem</a:t>
            </a:r>
            <a:r>
              <a:rPr lang="en-US" baseline="0" dirty="0" smtClean="0"/>
              <a:t> Pain </a:t>
            </a:r>
            <a:r>
              <a:rPr lang="en-US" baseline="0" dirty="0" err="1" smtClean="0"/>
              <a:t>zugeordnet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werden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660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Auch</a:t>
            </a:r>
            <a:r>
              <a:rPr lang="en-US" dirty="0" smtClean="0"/>
              <a:t> </a:t>
            </a:r>
            <a:r>
              <a:rPr lang="en-US" dirty="0" err="1" smtClean="0"/>
              <a:t>hier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die </a:t>
            </a:r>
            <a:r>
              <a:rPr lang="en-US" dirty="0" err="1" smtClean="0"/>
              <a:t>Streuungen</a:t>
            </a:r>
            <a:r>
              <a:rPr lang="en-US" dirty="0" smtClean="0"/>
              <a:t> </a:t>
            </a:r>
            <a:r>
              <a:rPr lang="en-US" dirty="0" err="1" smtClean="0"/>
              <a:t>kleiner</a:t>
            </a:r>
            <a:r>
              <a:rPr lang="en-US" dirty="0" smtClean="0"/>
              <a:t> </a:t>
            </a:r>
            <a:r>
              <a:rPr lang="en-US" dirty="0" err="1" smtClean="0"/>
              <a:t>wenn</a:t>
            </a:r>
            <a:r>
              <a:rPr lang="en-US" dirty="0" smtClean="0"/>
              <a:t> </a:t>
            </a:r>
            <a:r>
              <a:rPr lang="en-US" dirty="0" err="1" smtClean="0"/>
              <a:t>ein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paar</a:t>
            </a:r>
            <a:r>
              <a:rPr lang="en-US" baseline="0" dirty="0" smtClean="0"/>
              <a:t> Mal </a:t>
            </a:r>
            <a:r>
              <a:rPr lang="en-US" baseline="0" dirty="0" err="1" smtClean="0"/>
              <a:t>Noci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beobachtet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wurde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0518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Prior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sehr</a:t>
            </a:r>
            <a:r>
              <a:rPr lang="en-US" baseline="0" dirty="0" smtClean="0"/>
              <a:t> healthy und </a:t>
            </a:r>
            <a:r>
              <a:rPr lang="en-US" baseline="0" dirty="0" err="1" smtClean="0"/>
              <a:t>auch</a:t>
            </a:r>
            <a:r>
              <a:rPr lang="en-US" baseline="0" dirty="0" smtClean="0"/>
              <a:t> das likelihood distribution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ziemlich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gesund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017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Pain tickle und </a:t>
            </a:r>
            <a:r>
              <a:rPr lang="en-US" dirty="0" err="1" smtClean="0"/>
              <a:t>NoPain</a:t>
            </a:r>
            <a:r>
              <a:rPr lang="en-US" dirty="0" smtClean="0"/>
              <a:t> </a:t>
            </a:r>
            <a:r>
              <a:rPr lang="en-US" dirty="0" err="1" smtClean="0"/>
              <a:t>Noci</a:t>
            </a:r>
            <a:r>
              <a:rPr lang="en-US" dirty="0" smtClean="0"/>
              <a:t> </a:t>
            </a:r>
            <a:r>
              <a:rPr lang="en-US" dirty="0" err="1" smtClean="0"/>
              <a:t>sind</a:t>
            </a:r>
            <a:r>
              <a:rPr lang="en-US" dirty="0" smtClean="0"/>
              <a:t> </a:t>
            </a:r>
            <a:r>
              <a:rPr lang="en-US" dirty="0" err="1" smtClean="0"/>
              <a:t>recht</a:t>
            </a:r>
            <a:r>
              <a:rPr lang="en-US" dirty="0" smtClean="0"/>
              <a:t> </a:t>
            </a:r>
            <a:r>
              <a:rPr lang="en-US" dirty="0" err="1" smtClean="0"/>
              <a:t>stabil</a:t>
            </a:r>
            <a:r>
              <a:rPr lang="en-US" dirty="0" smtClean="0"/>
              <a:t>. Weil das likelihood Model so messed up </a:t>
            </a:r>
            <a:r>
              <a:rPr lang="en-US" dirty="0" err="1" smtClean="0"/>
              <a:t>ist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das No Pain given Tickle </a:t>
            </a:r>
            <a:r>
              <a:rPr lang="en-US" baseline="0" dirty="0" err="1" smtClean="0"/>
              <a:t>gleichbleibend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niedrig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402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Wenn</a:t>
            </a:r>
            <a:r>
              <a:rPr lang="en-US" baseline="0" dirty="0" smtClean="0"/>
              <a:t> man </a:t>
            </a:r>
            <a:r>
              <a:rPr lang="en-US" baseline="0" dirty="0" err="1" smtClean="0"/>
              <a:t>einen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sehr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precisen</a:t>
            </a:r>
            <a:r>
              <a:rPr lang="en-US" baseline="0" dirty="0" smtClean="0"/>
              <a:t> Prior hat, </a:t>
            </a:r>
            <a:r>
              <a:rPr lang="en-US" baseline="0" dirty="0" err="1" smtClean="0"/>
              <a:t>nicht</a:t>
            </a:r>
            <a:r>
              <a:rPr lang="en-US" baseline="0" dirty="0" smtClean="0"/>
              <a:t> Pain </a:t>
            </a:r>
            <a:r>
              <a:rPr lang="en-US" baseline="0" dirty="0" err="1" smtClean="0"/>
              <a:t>zu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erwarten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bleibt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auch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dabei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wenn</a:t>
            </a:r>
            <a:r>
              <a:rPr lang="en-US" baseline="0" dirty="0" smtClean="0"/>
              <a:t> man pain observed.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steigt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ganz</a:t>
            </a:r>
            <a:r>
              <a:rPr lang="en-US" baseline="0" dirty="0" smtClean="0"/>
              <a:t> am </a:t>
            </a:r>
            <a:r>
              <a:rPr lang="en-US" baseline="0" dirty="0" err="1" smtClean="0"/>
              <a:t>Ende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kleines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bisschen</a:t>
            </a:r>
            <a:r>
              <a:rPr lang="en-US" baseline="0" dirty="0" smtClean="0"/>
              <a:t> an.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35240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369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Wenn</a:t>
            </a:r>
            <a:r>
              <a:rPr lang="en-US" dirty="0" smtClean="0"/>
              <a:t> man </a:t>
            </a:r>
            <a:r>
              <a:rPr lang="en-US" dirty="0" err="1" smtClean="0"/>
              <a:t>einen</a:t>
            </a:r>
            <a:r>
              <a:rPr lang="en-US" dirty="0" smtClean="0"/>
              <a:t> </a:t>
            </a:r>
            <a:r>
              <a:rPr lang="en-US" dirty="0" err="1" smtClean="0"/>
              <a:t>imprecisen</a:t>
            </a:r>
            <a:r>
              <a:rPr lang="en-US" baseline="0" dirty="0" smtClean="0"/>
              <a:t> und </a:t>
            </a:r>
            <a:r>
              <a:rPr lang="en-US" baseline="0" dirty="0" err="1" smtClean="0"/>
              <a:t>indifferenten</a:t>
            </a:r>
            <a:r>
              <a:rPr lang="en-US" baseline="0" dirty="0" smtClean="0"/>
              <a:t> Prior hat, </a:t>
            </a:r>
            <a:r>
              <a:rPr lang="en-US" baseline="0" dirty="0" err="1" smtClean="0"/>
              <a:t>zählt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jede</a:t>
            </a:r>
            <a:r>
              <a:rPr lang="en-US" baseline="0" dirty="0" smtClean="0"/>
              <a:t> Observation </a:t>
            </a:r>
            <a:r>
              <a:rPr lang="en-US" baseline="0" dirty="0" err="1" smtClean="0"/>
              <a:t>ganz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krass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4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Entropie</a:t>
            </a:r>
            <a:r>
              <a:rPr lang="en-US" dirty="0" smtClean="0"/>
              <a:t> = </a:t>
            </a:r>
            <a:r>
              <a:rPr lang="en-US" dirty="0" err="1" smtClean="0"/>
              <a:t>negativer</a:t>
            </a:r>
            <a:r>
              <a:rPr lang="en-US" dirty="0" smtClean="0"/>
              <a:t> log </a:t>
            </a:r>
            <a:r>
              <a:rPr lang="en-US" dirty="0" err="1" smtClean="0"/>
              <a:t>aus</a:t>
            </a:r>
            <a:r>
              <a:rPr lang="en-US" dirty="0" smtClean="0"/>
              <a:t> der precision</a:t>
            </a:r>
          </a:p>
          <a:p>
            <a:endParaRPr lang="en-US" dirty="0" smtClean="0"/>
          </a:p>
          <a:p>
            <a:r>
              <a:rPr lang="en-US" dirty="0" err="1" smtClean="0"/>
              <a:t>Entropie</a:t>
            </a:r>
            <a:r>
              <a:rPr lang="en-US" dirty="0" smtClean="0"/>
              <a:t> muss man </a:t>
            </a:r>
            <a:r>
              <a:rPr lang="en-US" dirty="0" err="1" smtClean="0"/>
              <a:t>nicht</a:t>
            </a:r>
            <a:r>
              <a:rPr lang="en-US" dirty="0" smtClean="0"/>
              <a:t> </a:t>
            </a:r>
            <a:r>
              <a:rPr lang="en-US" dirty="0" err="1" smtClean="0"/>
              <a:t>einführen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aber</a:t>
            </a:r>
            <a:r>
              <a:rPr lang="en-US" baseline="0" dirty="0" smtClean="0"/>
              <a:t> precision </a:t>
            </a:r>
            <a:r>
              <a:rPr lang="en-US" baseline="0" dirty="0" err="1" smtClean="0"/>
              <a:t>bleiben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klüger</a:t>
            </a:r>
            <a:r>
              <a:rPr lang="en-US" baseline="0" dirty="0" smtClean="0"/>
              <a:t>-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Lernplots</a:t>
            </a:r>
            <a:r>
              <a:rPr lang="en-US" baseline="0" dirty="0" smtClean="0"/>
              <a:t> mal </a:t>
            </a:r>
            <a:r>
              <a:rPr lang="en-US" baseline="0" dirty="0" err="1" smtClean="0"/>
              <a:t>plotten</a:t>
            </a:r>
            <a:r>
              <a:rPr lang="en-US" baseline="0" dirty="0" smtClean="0"/>
              <a:t> und </a:t>
            </a:r>
            <a:r>
              <a:rPr lang="en-US" baseline="0" dirty="0" err="1" smtClean="0"/>
              <a:t>dann</a:t>
            </a:r>
            <a:r>
              <a:rPr lang="en-US" baseline="0" dirty="0" smtClean="0"/>
              <a:t> das </a:t>
            </a:r>
            <a:r>
              <a:rPr lang="en-US" baseline="0" dirty="0" err="1" smtClean="0"/>
              <a:t>Konzept</a:t>
            </a:r>
            <a:r>
              <a:rPr lang="en-US" baseline="0" dirty="0" smtClean="0"/>
              <a:t> der precision in der MA </a:t>
            </a:r>
            <a:r>
              <a:rPr lang="en-US" baseline="0" dirty="0" err="1" smtClean="0"/>
              <a:t>erklären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Hierzu</a:t>
            </a:r>
            <a:r>
              <a:rPr lang="en-US" baseline="0" dirty="0" smtClean="0"/>
              <a:t> muss man das in die beta </a:t>
            </a:r>
            <a:r>
              <a:rPr lang="en-US" baseline="0" dirty="0" err="1" smtClean="0"/>
              <a:t>Verteilung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stucken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43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Wenn</a:t>
            </a:r>
            <a:r>
              <a:rPr lang="en-US" dirty="0" smtClean="0"/>
              <a:t> man </a:t>
            </a:r>
            <a:r>
              <a:rPr lang="en-US" dirty="0" err="1" smtClean="0"/>
              <a:t>einen</a:t>
            </a:r>
            <a:r>
              <a:rPr lang="en-US" dirty="0" smtClean="0"/>
              <a:t> </a:t>
            </a:r>
            <a:r>
              <a:rPr lang="en-US" dirty="0" err="1" smtClean="0"/>
              <a:t>mittelmäßig</a:t>
            </a:r>
            <a:r>
              <a:rPr lang="en-US" dirty="0" smtClean="0"/>
              <a:t> </a:t>
            </a:r>
            <a:r>
              <a:rPr lang="en-US" dirty="0" err="1" smtClean="0"/>
              <a:t>precisen</a:t>
            </a:r>
            <a:r>
              <a:rPr lang="en-US" dirty="0" smtClean="0"/>
              <a:t> Prior hat der </a:t>
            </a:r>
            <a:r>
              <a:rPr lang="en-US" dirty="0" err="1" smtClean="0"/>
              <a:t>auch</a:t>
            </a:r>
            <a:r>
              <a:rPr lang="en-US" dirty="0" smtClean="0"/>
              <a:t> </a:t>
            </a:r>
            <a:r>
              <a:rPr lang="en-US" dirty="0" err="1" smtClean="0"/>
              <a:t>ganz</a:t>
            </a:r>
            <a:r>
              <a:rPr lang="en-US" dirty="0" smtClean="0"/>
              <a:t> gut </a:t>
            </a:r>
            <a:r>
              <a:rPr lang="en-US" dirty="0" err="1" smtClean="0"/>
              <a:t>differenzieren</a:t>
            </a:r>
            <a:r>
              <a:rPr lang="en-US" dirty="0" smtClean="0"/>
              <a:t> </a:t>
            </a:r>
            <a:r>
              <a:rPr lang="en-US" dirty="0" err="1" smtClean="0"/>
              <a:t>kann</a:t>
            </a:r>
            <a:r>
              <a:rPr lang="en-US" dirty="0" smtClean="0"/>
              <a:t> </a:t>
            </a:r>
            <a:r>
              <a:rPr lang="en-US" dirty="0" err="1" smtClean="0"/>
              <a:t>können</a:t>
            </a:r>
            <a:r>
              <a:rPr lang="en-US" baseline="0" dirty="0" smtClean="0"/>
              <a:t> die observations </a:t>
            </a:r>
            <a:r>
              <a:rPr lang="en-US" baseline="0" dirty="0" err="1" smtClean="0"/>
              <a:t>nach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einiger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auch</a:t>
            </a:r>
            <a:r>
              <a:rPr lang="en-US" baseline="0" dirty="0" smtClean="0"/>
              <a:t> die Prior </a:t>
            </a:r>
            <a:r>
              <a:rPr lang="en-US" baseline="0" dirty="0" err="1" smtClean="0"/>
              <a:t>Einstellungen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überriden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46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 Prior, 1</a:t>
            </a:r>
            <a:r>
              <a:rPr lang="en-US" baseline="0" dirty="0" smtClean="0"/>
              <a:t> latent variable and 1 observable variable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6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Begin</a:t>
            </a:r>
            <a:r>
              <a:rPr lang="en-US" baseline="0" dirty="0" smtClean="0"/>
              <a:t> with a very small and precise prior probability of No Pain </a:t>
            </a:r>
            <a:r>
              <a:rPr lang="en-US" baseline="0" dirty="0" smtClean="0">
                <a:sym typeface="Wingdings" panose="05000000000000000000" pitchFamily="2" charset="2"/>
              </a:rPr>
              <a:t> System expects pain and is pretty certain about this expectation. </a:t>
            </a:r>
          </a:p>
          <a:p>
            <a:r>
              <a:rPr lang="en-US" baseline="0" dirty="0" err="1" smtClean="0">
                <a:sym typeface="Wingdings" panose="05000000000000000000" pitchFamily="2" charset="2"/>
              </a:rPr>
              <a:t>Auch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hier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können</a:t>
            </a:r>
            <a:r>
              <a:rPr lang="en-US" baseline="0" dirty="0" smtClean="0">
                <a:sym typeface="Wingdings" panose="05000000000000000000" pitchFamily="2" charset="2"/>
              </a:rPr>
              <a:t> die Priors von den </a:t>
            </a:r>
            <a:r>
              <a:rPr lang="en-US" baseline="0" dirty="0" err="1" smtClean="0">
                <a:sym typeface="Wingdings" panose="05000000000000000000" pitchFamily="2" charset="2"/>
              </a:rPr>
              <a:t>Daten</a:t>
            </a:r>
            <a:r>
              <a:rPr lang="en-US" baseline="0" dirty="0" smtClean="0">
                <a:sym typeface="Wingdings" panose="05000000000000000000" pitchFamily="2" charset="2"/>
              </a:rPr>
              <a:t> overridden </a:t>
            </a:r>
            <a:r>
              <a:rPr lang="en-US" baseline="0" dirty="0" err="1" smtClean="0">
                <a:sym typeface="Wingdings" panose="05000000000000000000" pitchFamily="2" charset="2"/>
              </a:rPr>
              <a:t>werden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aber</a:t>
            </a:r>
            <a:r>
              <a:rPr lang="en-US" baseline="0" dirty="0" smtClean="0">
                <a:sym typeface="Wingdings" panose="05000000000000000000" pitchFamily="2" charset="2"/>
              </a:rPr>
              <a:t> das </a:t>
            </a:r>
            <a:r>
              <a:rPr lang="en-US" baseline="0" dirty="0" err="1" smtClean="0">
                <a:sym typeface="Wingdings" panose="05000000000000000000" pitchFamily="2" charset="2"/>
              </a:rPr>
              <a:t>dauert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ein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wenig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länger</a:t>
            </a:r>
            <a:r>
              <a:rPr lang="en-US" baseline="0" dirty="0" smtClean="0">
                <a:sym typeface="Wingdings" panose="05000000000000000000" pitchFamily="2" charset="2"/>
              </a:rPr>
              <a:t>… </a:t>
            </a:r>
            <a:r>
              <a:rPr lang="en-US" baseline="0" dirty="0" err="1" smtClean="0">
                <a:sym typeface="Wingdings" panose="05000000000000000000" pitchFamily="2" charset="2"/>
              </a:rPr>
              <a:t>weil</a:t>
            </a:r>
            <a:r>
              <a:rPr lang="en-US" baseline="0" dirty="0" smtClean="0">
                <a:sym typeface="Wingdings" panose="05000000000000000000" pitchFamily="2" charset="2"/>
              </a:rPr>
              <a:t> nun </a:t>
            </a:r>
            <a:r>
              <a:rPr lang="en-US" baseline="0" dirty="0" err="1" smtClean="0">
                <a:sym typeface="Wingdings" panose="05000000000000000000" pitchFamily="2" charset="2"/>
              </a:rPr>
              <a:t>auch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noch</a:t>
            </a:r>
            <a:r>
              <a:rPr lang="en-US" baseline="0" dirty="0" smtClean="0">
                <a:sym typeface="Wingdings" panose="05000000000000000000" pitchFamily="2" charset="2"/>
              </a:rPr>
              <a:t> uncertainty </a:t>
            </a:r>
            <a:r>
              <a:rPr lang="en-US" baseline="0" dirty="0" err="1" smtClean="0">
                <a:sym typeface="Wingdings" panose="05000000000000000000" pitchFamily="2" charset="2"/>
              </a:rPr>
              <a:t>über</a:t>
            </a:r>
            <a:r>
              <a:rPr lang="en-US" baseline="0" dirty="0" smtClean="0">
                <a:sym typeface="Wingdings" panose="05000000000000000000" pitchFamily="2" charset="2"/>
              </a:rPr>
              <a:t> die sensation </a:t>
            </a:r>
            <a:r>
              <a:rPr lang="en-US" baseline="0" dirty="0" err="1" smtClean="0">
                <a:sym typeface="Wingdings" panose="05000000000000000000" pitchFamily="2" charset="2"/>
              </a:rPr>
              <a:t>dazu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kommt</a:t>
            </a:r>
            <a:r>
              <a:rPr lang="en-US" baseline="0" dirty="0" smtClean="0">
                <a:sym typeface="Wingdings" panose="05000000000000000000" pitchFamily="2" charset="2"/>
              </a:rPr>
              <a:t>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898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Expect that No Pain a</a:t>
            </a:r>
            <a:r>
              <a:rPr lang="en-US" baseline="0" dirty="0" smtClean="0"/>
              <a:t> little bit more probable – pain becomes a little less likely. </a:t>
            </a:r>
          </a:p>
          <a:p>
            <a:r>
              <a:rPr lang="en-US" baseline="0" dirty="0" err="1" smtClean="0"/>
              <a:t>Komisch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Warum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wird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Assoziation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zwischen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Pain|Noci</a:t>
            </a:r>
            <a:r>
              <a:rPr lang="en-US" baseline="0" dirty="0" smtClean="0"/>
              <a:t> so </a:t>
            </a:r>
            <a:r>
              <a:rPr lang="en-US" baseline="0" dirty="0" err="1" smtClean="0"/>
              <a:t>viel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schwächer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wenn</a:t>
            </a:r>
            <a:r>
              <a:rPr lang="en-US" baseline="0" dirty="0" smtClean="0"/>
              <a:t> man tickle </a:t>
            </a:r>
            <a:r>
              <a:rPr lang="en-US" baseline="0" dirty="0" err="1" smtClean="0"/>
              <a:t>beobachtet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über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gewissen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Zeitraum</a:t>
            </a:r>
            <a:r>
              <a:rPr lang="en-US" baseline="0" dirty="0" smtClean="0"/>
              <a:t>? </a:t>
            </a:r>
            <a:r>
              <a:rPr lang="en-US" baseline="0" dirty="0" err="1" smtClean="0"/>
              <a:t>Sollten</a:t>
            </a:r>
            <a:r>
              <a:rPr lang="en-US" baseline="0" dirty="0" smtClean="0"/>
              <a:t> das </a:t>
            </a:r>
            <a:r>
              <a:rPr lang="en-US" baseline="0" dirty="0" err="1" smtClean="0"/>
              <a:t>nicht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irgendwie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getrennt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voneinander</a:t>
            </a:r>
            <a:r>
              <a:rPr lang="en-US" baseline="0" dirty="0" smtClean="0"/>
              <a:t> sein?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A3C03-8D92-464E-A8E4-6F6DA76C26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25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397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10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38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704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63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215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69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05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38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95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799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B247C-44B0-496D-8674-62B4F0DDA4F5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9C41F-4D73-434A-9144-B79A60DDCAC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67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Model</a:t>
            </a:r>
            <a:endParaRPr lang="en-US" dirty="0"/>
          </a:p>
        </p:txBody>
      </p:sp>
      <p:pic>
        <p:nvPicPr>
          <p:cNvPr id="14338" name="Picture 2" descr="C:\Users\OEM\Desktop\Masterarbeit\Bas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532128"/>
            <a:ext cx="3146648" cy="2294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825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Model w/ Latent </a:t>
            </a:r>
            <a:r>
              <a:rPr lang="en-US" dirty="0" err="1" smtClean="0"/>
              <a:t>Var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/>
              <p:cNvSpPr txBox="1"/>
              <p:nvPr/>
            </p:nvSpPr>
            <p:spPr>
              <a:xfrm>
                <a:off x="1043608" y="1556792"/>
                <a:ext cx="69847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Observations</a:t>
                </a:r>
                <a:r>
                  <a:rPr lang="en-US" dirty="0" smtClean="0"/>
                  <a:t>: 40x tickle, </a:t>
                </a:r>
                <a:r>
                  <a:rPr lang="en-US" dirty="0" err="1" smtClean="0"/>
                  <a:t>dann</a:t>
                </a:r>
                <a:r>
                  <a:rPr lang="en-US" dirty="0" smtClean="0"/>
                  <a:t> 9x </a:t>
                </a:r>
                <a:r>
                  <a:rPr lang="en-US" dirty="0" err="1" smtClean="0"/>
                  <a:t>Noci</a:t>
                </a:r>
                <a:r>
                  <a:rPr lang="en-US" dirty="0" smtClean="0"/>
                  <a:t>, </a:t>
                </a:r>
              </a:p>
              <a:p>
                <a:r>
                  <a:rPr lang="en-US" b="1" dirty="0" smtClean="0"/>
                  <a:t>Prior</a:t>
                </a:r>
                <a:r>
                  <a:rPr lang="en-US" dirty="0" smtClean="0"/>
                  <a:t>: </a:t>
                </a:r>
                <a:r>
                  <a:rPr lang="en-US" dirty="0" err="1" smtClean="0"/>
                  <a:t>indifferente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Wahrscheinlichkeit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für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NoPain</a:t>
                </a:r>
                <a:r>
                  <a:rPr lang="en-US" dirty="0" smtClean="0"/>
                  <a:t> (0.5),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/>
                      </a:rPr>
                      <m:t>ν</m:t>
                    </m:r>
                    <m:r>
                      <a:rPr lang="de-DE" b="0" i="1" smtClean="0">
                        <a:latin typeface="Cambria Math"/>
                      </a:rPr>
                      <m:t>=1000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Textfeld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56792"/>
                <a:ext cx="6984775" cy="646331"/>
              </a:xfrm>
              <a:prstGeom prst="rect">
                <a:avLst/>
              </a:prstGeom>
              <a:blipFill rotWithShape="1">
                <a:blip r:embed="rId3"/>
                <a:stretch>
                  <a:fillRect l="-698" t="-4717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 descr="C:\Users\OEM\Desktop\Masterarbeit\Plots\FreeEnergyFactors\40tickle9Noci_0.5NopainPrio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95" y="2636912"/>
            <a:ext cx="868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046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w/ Latent </a:t>
            </a:r>
            <a:r>
              <a:rPr lang="en-US" dirty="0" err="1" smtClean="0"/>
              <a:t>Var</a:t>
            </a:r>
            <a:endParaRPr lang="en-US" dirty="0"/>
          </a:p>
        </p:txBody>
      </p:sp>
      <p:pic>
        <p:nvPicPr>
          <p:cNvPr id="5122" name="Picture 2" descr="C:\Users\OEM\Desktop\Masterarbeit\Plots\FreeEnergyFactors\40tickle9Noci_0.8NopainPri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95" y="2636912"/>
            <a:ext cx="868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/>
              <p:cNvSpPr txBox="1"/>
              <p:nvPr/>
            </p:nvSpPr>
            <p:spPr>
              <a:xfrm>
                <a:off x="1043608" y="1556792"/>
                <a:ext cx="69847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Observations</a:t>
                </a:r>
                <a:r>
                  <a:rPr lang="en-US" dirty="0" smtClean="0"/>
                  <a:t>: 40x tickle, </a:t>
                </a:r>
                <a:r>
                  <a:rPr lang="en-US" dirty="0" err="1" smtClean="0"/>
                  <a:t>dann</a:t>
                </a:r>
                <a:r>
                  <a:rPr lang="en-US" dirty="0" smtClean="0"/>
                  <a:t> 9x </a:t>
                </a:r>
                <a:r>
                  <a:rPr lang="en-US" dirty="0" err="1" smtClean="0"/>
                  <a:t>Noci</a:t>
                </a:r>
                <a:r>
                  <a:rPr lang="en-US" dirty="0" smtClean="0"/>
                  <a:t>, </a:t>
                </a:r>
              </a:p>
              <a:p>
                <a:r>
                  <a:rPr lang="en-US" b="1" dirty="0" smtClean="0"/>
                  <a:t>Prior</a:t>
                </a:r>
                <a:r>
                  <a:rPr lang="en-US" dirty="0" smtClean="0"/>
                  <a:t>: </a:t>
                </a:r>
                <a:r>
                  <a:rPr lang="en-US" dirty="0" err="1" smtClean="0"/>
                  <a:t>hohe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Wahrscheinlichkeit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für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NoPain</a:t>
                </a:r>
                <a:r>
                  <a:rPr lang="en-US" dirty="0" smtClean="0"/>
                  <a:t> (0.8),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/>
                      </a:rPr>
                      <m:t>ν</m:t>
                    </m:r>
                    <m:r>
                      <a:rPr lang="de-DE" b="0" i="1" smtClean="0">
                        <a:latin typeface="Cambria Math"/>
                      </a:rPr>
                      <m:t>=1000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" name="Textfeld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56792"/>
                <a:ext cx="6984775" cy="646331"/>
              </a:xfrm>
              <a:prstGeom prst="rect">
                <a:avLst/>
              </a:prstGeom>
              <a:blipFill rotWithShape="1">
                <a:blip r:embed="rId4"/>
                <a:stretch>
                  <a:fillRect l="-698" t="-4717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180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w/ Latent </a:t>
            </a:r>
            <a:r>
              <a:rPr lang="en-US" dirty="0" err="1" smtClean="0"/>
              <a:t>Var</a:t>
            </a:r>
            <a:endParaRPr lang="en-US" dirty="0"/>
          </a:p>
        </p:txBody>
      </p:sp>
      <p:pic>
        <p:nvPicPr>
          <p:cNvPr id="6146" name="Picture 2" descr="C:\Users\OEM\Desktop\Masterarbeit\Plots\FreeEnergyFactors\Prior_Nopain=0.5_Transprobs=0.9PpNoci_0.1NPnoc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95" y="2738433"/>
            <a:ext cx="868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1043608" y="1556792"/>
                <a:ext cx="6984775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Observations</a:t>
                </a:r>
                <a:r>
                  <a:rPr lang="en-US" dirty="0" smtClean="0"/>
                  <a:t>: 40x tickle, </a:t>
                </a:r>
                <a:r>
                  <a:rPr lang="en-US" dirty="0" err="1" smtClean="0"/>
                  <a:t>dann</a:t>
                </a:r>
                <a:r>
                  <a:rPr lang="en-US" dirty="0" smtClean="0"/>
                  <a:t> 40x </a:t>
                </a:r>
                <a:r>
                  <a:rPr lang="en-US" dirty="0" err="1" smtClean="0"/>
                  <a:t>Noci</a:t>
                </a:r>
                <a:r>
                  <a:rPr lang="en-US" dirty="0" smtClean="0"/>
                  <a:t>, </a:t>
                </a:r>
                <a:r>
                  <a:rPr lang="en-US" dirty="0" err="1" smtClean="0"/>
                  <a:t>dann</a:t>
                </a:r>
                <a:r>
                  <a:rPr lang="en-US" dirty="0" smtClean="0"/>
                  <a:t> 100x tickle</a:t>
                </a:r>
              </a:p>
              <a:p>
                <a:r>
                  <a:rPr lang="en-US" b="1" dirty="0" smtClean="0"/>
                  <a:t>Prior</a:t>
                </a:r>
                <a:r>
                  <a:rPr lang="en-US" dirty="0" smtClean="0"/>
                  <a:t>: </a:t>
                </a:r>
                <a:r>
                  <a:rPr lang="en-US" dirty="0" err="1" smtClean="0"/>
                  <a:t>indifferente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Wahrscheinlichkeit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für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NoPain</a:t>
                </a:r>
                <a:r>
                  <a:rPr lang="en-US" dirty="0" smtClean="0"/>
                  <a:t> (0.5),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/>
                      </a:rPr>
                      <m:t>ν</m:t>
                    </m:r>
                    <m:r>
                      <a:rPr lang="de-DE" b="0" i="1" smtClean="0">
                        <a:latin typeface="Cambria Math"/>
                      </a:rPr>
                      <m:t>=1000</m:t>
                    </m:r>
                  </m:oMath>
                </a14:m>
                <a:endParaRPr lang="de-DE" b="0" dirty="0" smtClean="0"/>
              </a:p>
              <a:p>
                <a:r>
                  <a:rPr lang="en-US" dirty="0" smtClean="0"/>
                  <a:t>ABER </a:t>
                </a:r>
                <a:r>
                  <a:rPr lang="en-US" dirty="0" err="1" smtClean="0"/>
                  <a:t>gute</a:t>
                </a:r>
                <a:r>
                  <a:rPr lang="en-US" dirty="0" smtClean="0"/>
                  <a:t> “distinction” </a:t>
                </a:r>
                <a:r>
                  <a:rPr lang="en-US" dirty="0" err="1" smtClean="0"/>
                  <a:t>Fähigkeiten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mit</a:t>
                </a:r>
                <a:r>
                  <a:rPr lang="en-US" dirty="0" smtClean="0"/>
                  <a:t> 0.9 P(</a:t>
                </a:r>
                <a:r>
                  <a:rPr lang="en-US" dirty="0" err="1" smtClean="0"/>
                  <a:t>Pain|Noci</a:t>
                </a:r>
                <a:r>
                  <a:rPr lang="en-US" dirty="0" smtClean="0"/>
                  <a:t>) und 0.9 P(</a:t>
                </a:r>
                <a:r>
                  <a:rPr lang="en-US" dirty="0" err="1" smtClean="0"/>
                  <a:t>NoPain|Tickle</a:t>
                </a:r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56792"/>
                <a:ext cx="6984775" cy="1200329"/>
              </a:xfrm>
              <a:prstGeom prst="rect">
                <a:avLst/>
              </a:prstGeom>
              <a:blipFill rotWithShape="1">
                <a:blip r:embed="rId4"/>
                <a:stretch>
                  <a:fillRect l="-698" t="-2538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71055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Model w/ Latent </a:t>
            </a:r>
            <a:r>
              <a:rPr lang="en-US" dirty="0" err="1" smtClean="0"/>
              <a:t>Var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/>
              <p:cNvSpPr txBox="1"/>
              <p:nvPr/>
            </p:nvSpPr>
            <p:spPr>
              <a:xfrm>
                <a:off x="1043608" y="1556792"/>
                <a:ext cx="6984775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Observations</a:t>
                </a:r>
                <a:r>
                  <a:rPr lang="en-US" dirty="0" smtClean="0"/>
                  <a:t>: 40x tickle, </a:t>
                </a:r>
                <a:r>
                  <a:rPr lang="en-US" dirty="0" err="1" smtClean="0"/>
                  <a:t>dann</a:t>
                </a:r>
                <a:r>
                  <a:rPr lang="en-US" dirty="0" smtClean="0"/>
                  <a:t> 40x </a:t>
                </a:r>
                <a:r>
                  <a:rPr lang="en-US" dirty="0" err="1" smtClean="0"/>
                  <a:t>Noci</a:t>
                </a:r>
                <a:r>
                  <a:rPr lang="en-US" dirty="0" smtClean="0"/>
                  <a:t>, </a:t>
                </a:r>
                <a:r>
                  <a:rPr lang="en-US" dirty="0" err="1" smtClean="0"/>
                  <a:t>dann</a:t>
                </a:r>
                <a:r>
                  <a:rPr lang="en-US" dirty="0" smtClean="0"/>
                  <a:t> 100x tickle</a:t>
                </a:r>
              </a:p>
              <a:p>
                <a:r>
                  <a:rPr lang="en-US" b="1" dirty="0" smtClean="0"/>
                  <a:t>Prior</a:t>
                </a:r>
                <a:r>
                  <a:rPr lang="en-US" dirty="0" smtClean="0"/>
                  <a:t>: </a:t>
                </a:r>
                <a:r>
                  <a:rPr lang="en-US" dirty="0" err="1" smtClean="0"/>
                  <a:t>geringe</a:t>
                </a:r>
                <a:r>
                  <a:rPr lang="en-US" dirty="0" smtClean="0"/>
                  <a:t>, precise </a:t>
                </a:r>
                <a:r>
                  <a:rPr lang="en-US" dirty="0" err="1" smtClean="0"/>
                  <a:t>Wahrscheinlichkeit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für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NoPain</a:t>
                </a:r>
                <a:r>
                  <a:rPr lang="en-US" dirty="0" smtClean="0"/>
                  <a:t> (0.2),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/>
                      </a:rPr>
                      <m:t>ν</m:t>
                    </m:r>
                    <m:r>
                      <a:rPr lang="de-DE" b="0" i="1" smtClean="0">
                        <a:latin typeface="Cambria Math"/>
                      </a:rPr>
                      <m:t>=1000</m:t>
                    </m:r>
                  </m:oMath>
                </a14:m>
                <a:endParaRPr lang="de-DE" b="0" dirty="0" smtClean="0"/>
              </a:p>
              <a:p>
                <a:r>
                  <a:rPr lang="en-US" dirty="0" smtClean="0"/>
                  <a:t>ABER </a:t>
                </a:r>
                <a:r>
                  <a:rPr lang="en-US" dirty="0" err="1" smtClean="0"/>
                  <a:t>schlechte</a:t>
                </a:r>
                <a:r>
                  <a:rPr lang="en-US" dirty="0" smtClean="0"/>
                  <a:t> “distinction” </a:t>
                </a:r>
                <a:r>
                  <a:rPr lang="en-US" dirty="0" err="1" smtClean="0"/>
                  <a:t>Fähigkeiten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mit</a:t>
                </a:r>
                <a:r>
                  <a:rPr lang="en-US" dirty="0" smtClean="0"/>
                  <a:t> 0.6 P(</a:t>
                </a:r>
                <a:r>
                  <a:rPr lang="en-US" dirty="0" err="1" smtClean="0"/>
                  <a:t>Pain|Noci</a:t>
                </a:r>
                <a:r>
                  <a:rPr lang="en-US" dirty="0" smtClean="0"/>
                  <a:t>) und 0.6 P(</a:t>
                </a:r>
                <a:r>
                  <a:rPr lang="en-US" dirty="0" err="1" smtClean="0"/>
                  <a:t>NoPain|Tickle</a:t>
                </a:r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5" name="Textfeld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56792"/>
                <a:ext cx="6984775" cy="1200329"/>
              </a:xfrm>
              <a:prstGeom prst="rect">
                <a:avLst/>
              </a:prstGeom>
              <a:blipFill rotWithShape="1">
                <a:blip r:embed="rId3"/>
                <a:stretch>
                  <a:fillRect l="-698" t="-2538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170" name="Picture 2" descr="C:\Users\OEM\Desktop\Masterarbeit\Plots\FreeEnergyFactors\Prior_Nopain=0.2_PRECISE_Transprobs=0.6PpNoci_0.4NPnoci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95" y="2757121"/>
            <a:ext cx="868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3254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Latent Model </a:t>
            </a:r>
            <a:r>
              <a:rPr lang="en-US" dirty="0" err="1" smtClean="0"/>
              <a:t>Pseudocounts</a:t>
            </a: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1547664" y="1427076"/>
            <a:ext cx="6276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Indifferent and imprecise Prior Prior (</a:t>
            </a:r>
            <a:r>
              <a:rPr lang="en-US" dirty="0" err="1" smtClean="0"/>
              <a:t>NoPain</a:t>
            </a:r>
            <a:r>
              <a:rPr lang="en-US" dirty="0" smtClean="0"/>
              <a:t>=Pain=0.5) and </a:t>
            </a:r>
            <a:r>
              <a:rPr lang="el-GR" dirty="0" smtClean="0"/>
              <a:t>ν</a:t>
            </a:r>
            <a:r>
              <a:rPr lang="de-DE" dirty="0" smtClean="0"/>
              <a:t>=1</a:t>
            </a:r>
            <a:endParaRPr lang="en-US" dirty="0" smtClean="0"/>
          </a:p>
          <a:p>
            <a:r>
              <a:rPr lang="en-US" dirty="0" err="1" smtClean="0"/>
              <a:t>Transprobs</a:t>
            </a:r>
            <a:r>
              <a:rPr lang="en-US" dirty="0" smtClean="0"/>
              <a:t>: P(</a:t>
            </a:r>
            <a:r>
              <a:rPr lang="en-US" dirty="0" err="1" smtClean="0"/>
              <a:t>Pain|Noci</a:t>
            </a:r>
            <a:r>
              <a:rPr lang="en-US" dirty="0" smtClean="0"/>
              <a:t>)=0.8, P(</a:t>
            </a:r>
            <a:r>
              <a:rPr lang="en-US" dirty="0" err="1" smtClean="0"/>
              <a:t>NoPain|Tickle</a:t>
            </a:r>
            <a:r>
              <a:rPr lang="en-US" dirty="0" smtClean="0"/>
              <a:t>)=0.8</a:t>
            </a:r>
          </a:p>
          <a:p>
            <a:r>
              <a:rPr lang="en-US" b="1" dirty="0" smtClean="0"/>
              <a:t>Observations</a:t>
            </a:r>
            <a:r>
              <a:rPr lang="en-US" dirty="0" smtClean="0"/>
              <a:t>: 40xtickle 40xNoci 100xTickle</a:t>
            </a:r>
          </a:p>
        </p:txBody>
      </p:sp>
      <p:pic>
        <p:nvPicPr>
          <p:cNvPr id="8195" name="Picture 3" descr="C:\Users\OEM\Desktop\Masterarbeit\Plots\FreeEnergyFactors\Prior_IMPRECISE_Nopain=0.5_Transprobs=0.8PpNoci_0.2NPnoc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332" y="2492896"/>
            <a:ext cx="868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3949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Latent Model: </a:t>
            </a:r>
            <a:r>
              <a:rPr lang="en-US" b="1" dirty="0" smtClean="0"/>
              <a:t>Prior </a:t>
            </a:r>
            <a:r>
              <a:rPr lang="el-GR" b="1" dirty="0" smtClean="0"/>
              <a:t>λ</a:t>
            </a:r>
            <a:endParaRPr lang="en-US" b="1" dirty="0"/>
          </a:p>
        </p:txBody>
      </p:sp>
      <p:pic>
        <p:nvPicPr>
          <p:cNvPr id="5" name="Picture 4" descr="C:\Users\OEM\Desktop\Masterarbeit\Lat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5" y="1916832"/>
            <a:ext cx="4871615" cy="305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Gerade Verbindung mit Pfeil 5"/>
          <p:cNvCxnSpPr/>
          <p:nvPr/>
        </p:nvCxnSpPr>
        <p:spPr>
          <a:xfrm>
            <a:off x="1619672" y="2132856"/>
            <a:ext cx="864096" cy="1944216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6036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83568" y="476672"/>
            <a:ext cx="5287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less than likelihood distribution, smaller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Indifferent (0.5 both states) and imprecise (small nu)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340768"/>
            <a:ext cx="6336704" cy="536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7379379" y="91951"/>
            <a:ext cx="1728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Prior </a:t>
            </a:r>
            <a:r>
              <a:rPr lang="el-GR" sz="4400" b="1" dirty="0"/>
              <a:t>λ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563719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7379379" y="91951"/>
            <a:ext cx="1728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Prior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5287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less than likelihood distribution, smaller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different (0.9 </a:t>
            </a:r>
            <a:r>
              <a:rPr lang="en-US" b="1" dirty="0" smtClean="0">
                <a:solidFill>
                  <a:srgbClr val="00B050"/>
                </a:solidFill>
              </a:rPr>
              <a:t>NOPAIN</a:t>
            </a:r>
            <a:r>
              <a:rPr lang="en-US" dirty="0" smtClean="0"/>
              <a:t>) and imprecise (small nu)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412776"/>
            <a:ext cx="5834980" cy="5072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5424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7379379" y="91951"/>
            <a:ext cx="1728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Prior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5287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less than likelihood distribution, smaller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different (0.9 </a:t>
            </a:r>
            <a:r>
              <a:rPr lang="en-US" b="1" dirty="0" smtClean="0">
                <a:solidFill>
                  <a:srgbClr val="FF0000"/>
                </a:solidFill>
              </a:rPr>
              <a:t>PAIN</a:t>
            </a:r>
            <a:r>
              <a:rPr lang="en-US" dirty="0" smtClean="0"/>
              <a:t>) and imprecise (small nu)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595" y="1412776"/>
            <a:ext cx="6112917" cy="5198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5424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83568" y="476672"/>
            <a:ext cx="5287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less than likelihood distribution, smaller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different (0.9 </a:t>
            </a:r>
            <a:r>
              <a:rPr lang="en-US" b="1" dirty="0" smtClean="0">
                <a:solidFill>
                  <a:srgbClr val="FF0000"/>
                </a:solidFill>
              </a:rPr>
              <a:t>PAIN</a:t>
            </a:r>
            <a:r>
              <a:rPr lang="en-US" dirty="0" smtClean="0"/>
              <a:t>) and imprecise (small nu)</a:t>
            </a:r>
            <a:endParaRPr lang="en-US" dirty="0"/>
          </a:p>
        </p:txBody>
      </p:sp>
      <p:sp>
        <p:nvSpPr>
          <p:cNvPr id="5" name="Textfeld 4"/>
          <p:cNvSpPr txBox="1"/>
          <p:nvPr/>
        </p:nvSpPr>
        <p:spPr>
          <a:xfrm>
            <a:off x="6153501" y="114099"/>
            <a:ext cx="29904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Likelihood </a:t>
            </a:r>
            <a:r>
              <a:rPr lang="el-GR" sz="4400" b="1" dirty="0"/>
              <a:t>λ</a:t>
            </a:r>
            <a:endParaRPr lang="en-US" sz="4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268760"/>
            <a:ext cx="4521135" cy="3863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8870" y="2636912"/>
            <a:ext cx="4408790" cy="2273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7204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332656"/>
            <a:ext cx="7772400" cy="1470025"/>
          </a:xfrm>
        </p:spPr>
        <p:txBody>
          <a:bodyPr/>
          <a:lstStyle/>
          <a:p>
            <a:r>
              <a:rPr lang="en-US" dirty="0" smtClean="0"/>
              <a:t>Basic Model</a:t>
            </a:r>
            <a:endParaRPr lang="en-US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713" y="1556792"/>
            <a:ext cx="6124575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2699792" y="5894203"/>
            <a:ext cx="4543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ν</a:t>
            </a:r>
            <a:r>
              <a:rPr lang="de-DE" dirty="0" smtClean="0"/>
              <a:t>=10, </a:t>
            </a:r>
            <a:r>
              <a:rPr lang="de-DE" dirty="0" err="1" smtClean="0"/>
              <a:t>Ppain</a:t>
            </a:r>
            <a:r>
              <a:rPr lang="de-DE" dirty="0" smtClean="0"/>
              <a:t>=0.1, </a:t>
            </a:r>
            <a:r>
              <a:rPr lang="de-DE" dirty="0" err="1" smtClean="0"/>
              <a:t>NoPain</a:t>
            </a:r>
            <a:r>
              <a:rPr lang="de-DE" dirty="0" smtClean="0"/>
              <a:t>=0.9, </a:t>
            </a:r>
            <a:r>
              <a:rPr lang="de-DE" dirty="0" err="1" smtClean="0"/>
              <a:t>observed</a:t>
            </a:r>
            <a:r>
              <a:rPr lang="de-DE" dirty="0" smtClean="0"/>
              <a:t>: 30, 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81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83568" y="476672"/>
            <a:ext cx="6004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equally as much as likelihood distribution, equal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indifferent (0.5 </a:t>
            </a:r>
            <a:r>
              <a:rPr lang="en-US" b="1" dirty="0" smtClean="0">
                <a:solidFill>
                  <a:srgbClr val="00B050"/>
                </a:solidFill>
              </a:rPr>
              <a:t>NOPAIN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672425"/>
            <a:ext cx="5772497" cy="499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7379379" y="91951"/>
            <a:ext cx="1728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Prior </a:t>
            </a:r>
            <a:r>
              <a:rPr lang="el-GR" sz="4400" b="1" dirty="0"/>
              <a:t>λ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6761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153501" y="114099"/>
            <a:ext cx="29904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Likelihood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6004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equally as much as likelihood distribution, equal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indifferent (0.5 </a:t>
            </a:r>
            <a:r>
              <a:rPr lang="en-US" b="1" dirty="0" smtClean="0">
                <a:solidFill>
                  <a:srgbClr val="00B050"/>
                </a:solidFill>
              </a:rPr>
              <a:t>NOPAIN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23003"/>
            <a:ext cx="4503916" cy="3897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425868"/>
            <a:ext cx="67818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8302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7379379" y="91951"/>
            <a:ext cx="1728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Prior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6004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equally as much as likelihood distribution, equal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differing (0.9 </a:t>
            </a:r>
            <a:r>
              <a:rPr lang="en-US" b="1" dirty="0" smtClean="0">
                <a:solidFill>
                  <a:srgbClr val="00B050"/>
                </a:solidFill>
              </a:rPr>
              <a:t>NOPAIN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340768"/>
            <a:ext cx="5976664" cy="5097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8302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153501" y="114099"/>
            <a:ext cx="29904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Likelihood </a:t>
            </a:r>
            <a:r>
              <a:rPr lang="el-GR" sz="4400" b="1" dirty="0"/>
              <a:t>λ</a:t>
            </a:r>
            <a:endParaRPr lang="en-US" sz="4400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92412"/>
            <a:ext cx="4490641" cy="3856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3050587"/>
            <a:ext cx="7987673" cy="3797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83029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7379379" y="91951"/>
            <a:ext cx="1728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Prior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6004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equally as much as likelihood distribution, equal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differing (0.9 </a:t>
            </a:r>
            <a:r>
              <a:rPr lang="en-US" b="1" dirty="0" smtClean="0">
                <a:solidFill>
                  <a:srgbClr val="FF0000"/>
                </a:solidFill>
              </a:rPr>
              <a:t>PAIN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474" y="1484784"/>
            <a:ext cx="5788312" cy="5078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83029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153501" y="30396"/>
            <a:ext cx="29904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Likelihood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683568" y="476672"/>
            <a:ext cx="6004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equally as much as likelihood distribution, equal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differing (0.9 </a:t>
            </a:r>
            <a:r>
              <a:rPr lang="en-US" b="1" dirty="0" smtClean="0">
                <a:solidFill>
                  <a:srgbClr val="FF0000"/>
                </a:solidFill>
              </a:rPr>
              <a:t>PAIN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4531480" cy="3919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369046"/>
            <a:ext cx="6810375" cy="331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44872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7379379" y="91951"/>
            <a:ext cx="1728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Prior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6649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</a:t>
            </a:r>
            <a:r>
              <a:rPr lang="en-US" b="1" dirty="0" smtClean="0"/>
              <a:t>MORE</a:t>
            </a:r>
            <a:r>
              <a:rPr lang="en-US" dirty="0" smtClean="0"/>
              <a:t> than likelihood distribution, larger </a:t>
            </a:r>
            <a:r>
              <a:rPr lang="el-GR" dirty="0" smtClean="0"/>
              <a:t>ν</a:t>
            </a:r>
            <a:r>
              <a:rPr lang="de-DE" dirty="0" smtClean="0"/>
              <a:t> (500 vs. 100)</a:t>
            </a:r>
            <a:endParaRPr lang="en-US" dirty="0" smtClean="0"/>
          </a:p>
          <a:p>
            <a:r>
              <a:rPr lang="en-US" dirty="0" err="1" smtClean="0"/>
              <a:t>indiffering</a:t>
            </a:r>
            <a:r>
              <a:rPr lang="en-US" dirty="0" smtClean="0"/>
              <a:t> (0.5)</a:t>
            </a:r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484784"/>
            <a:ext cx="5656486" cy="4720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84271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153501" y="114099"/>
            <a:ext cx="29904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Likelihood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683568" y="476672"/>
            <a:ext cx="5383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MORE than likelihood distribution, larger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err="1" smtClean="0"/>
              <a:t>indiffering</a:t>
            </a:r>
            <a:r>
              <a:rPr lang="en-US" dirty="0" smtClean="0"/>
              <a:t> (0.5)</a:t>
            </a:r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5202960" cy="4432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446" y="3212976"/>
            <a:ext cx="6896100" cy="340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0528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7379379" y="91951"/>
            <a:ext cx="1728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Prior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6578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MORE than likelihood distribution, larger </a:t>
            </a:r>
            <a:r>
              <a:rPr lang="el-GR" dirty="0" smtClean="0"/>
              <a:t>ν</a:t>
            </a:r>
            <a:r>
              <a:rPr lang="de-DE" dirty="0" smtClean="0"/>
              <a:t> (500 </a:t>
            </a:r>
            <a:r>
              <a:rPr lang="de-DE" dirty="0" err="1" smtClean="0"/>
              <a:t>vs</a:t>
            </a:r>
            <a:r>
              <a:rPr lang="de-DE" dirty="0" smtClean="0"/>
              <a:t> 100)</a:t>
            </a:r>
            <a:endParaRPr lang="en-US" dirty="0" smtClean="0"/>
          </a:p>
          <a:p>
            <a:r>
              <a:rPr lang="en-US" dirty="0" smtClean="0"/>
              <a:t>differing (0.9 </a:t>
            </a:r>
            <a:r>
              <a:rPr lang="en-US" b="1" dirty="0" smtClean="0">
                <a:solidFill>
                  <a:srgbClr val="00B050"/>
                </a:solidFill>
              </a:rPr>
              <a:t>NOPAIN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484784"/>
            <a:ext cx="5918439" cy="5019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84271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153501" y="114099"/>
            <a:ext cx="29904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Likelihood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5383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MORE than likelihood distribution, larger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differing (0.9 </a:t>
            </a:r>
            <a:r>
              <a:rPr lang="en-US" b="1" dirty="0" smtClean="0">
                <a:solidFill>
                  <a:srgbClr val="00B050"/>
                </a:solidFill>
              </a:rPr>
              <a:t>NOPAIN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96752"/>
            <a:ext cx="5258916" cy="4533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275" y="1738313"/>
            <a:ext cx="7029450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6632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332656"/>
            <a:ext cx="7772400" cy="1470025"/>
          </a:xfrm>
        </p:spPr>
        <p:txBody>
          <a:bodyPr/>
          <a:lstStyle/>
          <a:p>
            <a:r>
              <a:rPr lang="en-US" dirty="0" smtClean="0"/>
              <a:t>Basic Model</a:t>
            </a: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2699792" y="5894203"/>
            <a:ext cx="4777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ν</a:t>
            </a:r>
            <a:r>
              <a:rPr lang="de-DE" dirty="0" smtClean="0"/>
              <a:t>=1000, </a:t>
            </a:r>
            <a:r>
              <a:rPr lang="de-DE" dirty="0" err="1" smtClean="0"/>
              <a:t>Ppain</a:t>
            </a:r>
            <a:r>
              <a:rPr lang="de-DE" dirty="0" smtClean="0"/>
              <a:t>=0.1, </a:t>
            </a:r>
            <a:r>
              <a:rPr lang="de-DE" dirty="0" err="1" smtClean="0"/>
              <a:t>NoPain</a:t>
            </a:r>
            <a:r>
              <a:rPr lang="de-DE" dirty="0" smtClean="0"/>
              <a:t>=0.9, </a:t>
            </a:r>
            <a:r>
              <a:rPr lang="de-DE" dirty="0" err="1" smtClean="0"/>
              <a:t>observed</a:t>
            </a:r>
            <a:r>
              <a:rPr lang="de-DE" dirty="0" smtClean="0"/>
              <a:t>: 30, 30</a:t>
            </a:r>
            <a:endParaRPr lang="en-US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425" y="1585913"/>
            <a:ext cx="6153150" cy="368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46938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7379379" y="91951"/>
            <a:ext cx="1728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Prior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5383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MORE than likelihood distribution, larger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differing (0.9 </a:t>
            </a:r>
            <a:r>
              <a:rPr lang="en-US" b="1" dirty="0" smtClean="0">
                <a:solidFill>
                  <a:srgbClr val="FF0000"/>
                </a:solidFill>
              </a:rPr>
              <a:t>PAIN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518831"/>
            <a:ext cx="5975731" cy="5188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24780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153501" y="114099"/>
            <a:ext cx="29904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Likelihood </a:t>
            </a:r>
            <a:r>
              <a:rPr lang="el-GR" sz="4400" b="1" dirty="0"/>
              <a:t>λ</a:t>
            </a:r>
            <a:endParaRPr lang="en-US" sz="4400" dirty="0"/>
          </a:p>
        </p:txBody>
      </p:sp>
      <p:sp>
        <p:nvSpPr>
          <p:cNvPr id="3" name="Textfeld 2"/>
          <p:cNvSpPr txBox="1"/>
          <p:nvPr/>
        </p:nvSpPr>
        <p:spPr>
          <a:xfrm>
            <a:off x="683568" y="476672"/>
            <a:ext cx="5383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 weighs MORE than likelihood distribution, larger </a:t>
            </a:r>
            <a:r>
              <a:rPr lang="el-GR" dirty="0" smtClean="0"/>
              <a:t>ν</a:t>
            </a:r>
            <a:endParaRPr lang="en-US" dirty="0" smtClean="0"/>
          </a:p>
          <a:p>
            <a:r>
              <a:rPr lang="en-US" dirty="0" smtClean="0"/>
              <a:t>differing (0.9 </a:t>
            </a:r>
            <a:r>
              <a:rPr lang="en-US" b="1" dirty="0" smtClean="0">
                <a:solidFill>
                  <a:srgbClr val="FF0000"/>
                </a:solidFill>
              </a:rPr>
              <a:t>PAIN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059" y="1412776"/>
            <a:ext cx="5061942" cy="43894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698209"/>
            <a:ext cx="6909963" cy="3355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66325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 </a:t>
            </a:r>
            <a:r>
              <a:rPr lang="en-US" dirty="0" err="1" smtClean="0"/>
              <a:t>Pseudocounts</a:t>
            </a:r>
            <a:r>
              <a:rPr lang="en-US" dirty="0" smtClean="0"/>
              <a:t>…?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276872"/>
            <a:ext cx="4318050" cy="357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31634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Latent Model</a:t>
            </a:r>
            <a:endParaRPr lang="en-US" dirty="0"/>
          </a:p>
        </p:txBody>
      </p:sp>
      <p:sp>
        <p:nvSpPr>
          <p:cNvPr id="5" name="Textfeld 4"/>
          <p:cNvSpPr txBox="1"/>
          <p:nvPr/>
        </p:nvSpPr>
        <p:spPr>
          <a:xfrm>
            <a:off x="1547664" y="1427076"/>
            <a:ext cx="6276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Indifferent and imprecise Prior Prior (</a:t>
            </a:r>
            <a:r>
              <a:rPr lang="en-US" dirty="0" err="1" smtClean="0"/>
              <a:t>NoPain</a:t>
            </a:r>
            <a:r>
              <a:rPr lang="en-US" dirty="0" smtClean="0"/>
              <a:t>=Pain=0.5) and </a:t>
            </a:r>
            <a:r>
              <a:rPr lang="el-GR" dirty="0" smtClean="0"/>
              <a:t>ν</a:t>
            </a:r>
            <a:r>
              <a:rPr lang="de-DE" dirty="0" smtClean="0"/>
              <a:t>=1</a:t>
            </a:r>
            <a:endParaRPr lang="en-US" dirty="0" smtClean="0"/>
          </a:p>
          <a:p>
            <a:r>
              <a:rPr lang="en-US" dirty="0" err="1" smtClean="0"/>
              <a:t>Transprobs</a:t>
            </a:r>
            <a:r>
              <a:rPr lang="en-US" dirty="0" smtClean="0"/>
              <a:t>: P(</a:t>
            </a:r>
            <a:r>
              <a:rPr lang="en-US" dirty="0" err="1" smtClean="0"/>
              <a:t>Pain|Noci</a:t>
            </a:r>
            <a:r>
              <a:rPr lang="en-US" dirty="0" smtClean="0"/>
              <a:t>)=0.8, P(</a:t>
            </a:r>
            <a:r>
              <a:rPr lang="en-US" dirty="0" err="1" smtClean="0"/>
              <a:t>NoPain|Tickle</a:t>
            </a:r>
            <a:r>
              <a:rPr lang="en-US" dirty="0" smtClean="0"/>
              <a:t>)=0.8</a:t>
            </a:r>
          </a:p>
          <a:p>
            <a:r>
              <a:rPr lang="en-US" b="1" dirty="0" smtClean="0"/>
              <a:t>Observations</a:t>
            </a:r>
            <a:r>
              <a:rPr lang="en-US" dirty="0" smtClean="0"/>
              <a:t>: 40xtickle 40xNoci 100xTickle</a:t>
            </a:r>
          </a:p>
          <a:p>
            <a:endParaRPr lang="en-US" dirty="0" smtClean="0"/>
          </a:p>
        </p:txBody>
      </p:sp>
      <p:pic>
        <p:nvPicPr>
          <p:cNvPr id="10242" name="Picture 2" descr="C:\Users\OEM\Desktop\Masterarbeit\Plots\FreeEnergyFactors\Pseudocounts_IndifferentImprecise Pri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732" y="2627405"/>
            <a:ext cx="45720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50291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Latent Model </a:t>
            </a:r>
            <a:r>
              <a:rPr lang="en-US" dirty="0" err="1" smtClean="0"/>
              <a:t>Pseudocounts</a:t>
            </a:r>
            <a:endParaRPr lang="en-US" dirty="0"/>
          </a:p>
        </p:txBody>
      </p:sp>
      <p:sp>
        <p:nvSpPr>
          <p:cNvPr id="6" name="Textfeld 5"/>
          <p:cNvSpPr txBox="1"/>
          <p:nvPr/>
        </p:nvSpPr>
        <p:spPr>
          <a:xfrm>
            <a:off x="899592" y="1427076"/>
            <a:ext cx="6924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Differenzierender</a:t>
            </a:r>
            <a:r>
              <a:rPr lang="en-US" dirty="0" smtClean="0"/>
              <a:t> </a:t>
            </a:r>
            <a:r>
              <a:rPr lang="en-US" dirty="0" err="1" smtClean="0"/>
              <a:t>aber</a:t>
            </a:r>
            <a:r>
              <a:rPr lang="en-US" dirty="0" smtClean="0"/>
              <a:t> imprecise Prior (</a:t>
            </a:r>
            <a:r>
              <a:rPr lang="en-US" dirty="0" err="1" smtClean="0"/>
              <a:t>NoPain</a:t>
            </a:r>
            <a:r>
              <a:rPr lang="en-US" dirty="0" smtClean="0"/>
              <a:t>=0.9) and </a:t>
            </a:r>
            <a:r>
              <a:rPr lang="el-GR" dirty="0" smtClean="0"/>
              <a:t>ν</a:t>
            </a:r>
            <a:r>
              <a:rPr lang="de-DE" dirty="0" smtClean="0"/>
              <a:t>=1</a:t>
            </a:r>
            <a:endParaRPr lang="en-US" dirty="0" smtClean="0"/>
          </a:p>
          <a:p>
            <a:r>
              <a:rPr lang="en-US" dirty="0" err="1" smtClean="0"/>
              <a:t>Transprobs</a:t>
            </a:r>
            <a:r>
              <a:rPr lang="en-US" dirty="0" smtClean="0"/>
              <a:t>: P(</a:t>
            </a:r>
            <a:r>
              <a:rPr lang="en-US" dirty="0" err="1" smtClean="0"/>
              <a:t>Pain|Noci</a:t>
            </a:r>
            <a:r>
              <a:rPr lang="en-US" dirty="0" smtClean="0"/>
              <a:t>)=0.8, P(</a:t>
            </a:r>
            <a:r>
              <a:rPr lang="en-US" dirty="0" err="1" smtClean="0"/>
              <a:t>NoPain|Tickle</a:t>
            </a:r>
            <a:r>
              <a:rPr lang="en-US" dirty="0" smtClean="0"/>
              <a:t>)=0.8</a:t>
            </a:r>
          </a:p>
          <a:p>
            <a:r>
              <a:rPr lang="en-US" b="1" dirty="0" smtClean="0"/>
              <a:t>Observations</a:t>
            </a:r>
            <a:r>
              <a:rPr lang="en-US" dirty="0" smtClean="0"/>
              <a:t>: 40xtickle 40xNoci 100xTickle</a:t>
            </a:r>
          </a:p>
        </p:txBody>
      </p:sp>
      <p:pic>
        <p:nvPicPr>
          <p:cNvPr id="9219" name="Picture 3" descr="C:\Users\OEM\Desktop\Masterarbeit\Plots\FreeEnergyFactors\Prior_Nopain=0.5_Transprobs=0.9PpNoci_0.1NPnoci (2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6" y="2636912"/>
            <a:ext cx="868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53971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OEM\Desktop\Masterarbeit\Plots\FreeEnergyFactors\Pseudocounts40tickle40Noci20Ticklenoci_PriorIndifferentbutPreci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676" y="2120082"/>
            <a:ext cx="5748104" cy="459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947624" y="1196752"/>
            <a:ext cx="6924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Differenzierender</a:t>
            </a:r>
            <a:r>
              <a:rPr lang="en-US" dirty="0" smtClean="0"/>
              <a:t> </a:t>
            </a:r>
            <a:r>
              <a:rPr lang="en-US" dirty="0" err="1" smtClean="0"/>
              <a:t>aber</a:t>
            </a:r>
            <a:r>
              <a:rPr lang="en-US" dirty="0" smtClean="0"/>
              <a:t> imprecise Prior (</a:t>
            </a:r>
            <a:r>
              <a:rPr lang="en-US" dirty="0" err="1" smtClean="0"/>
              <a:t>NoPain</a:t>
            </a:r>
            <a:r>
              <a:rPr lang="en-US" dirty="0" smtClean="0"/>
              <a:t>=0.9) and </a:t>
            </a:r>
            <a:r>
              <a:rPr lang="el-GR" dirty="0" smtClean="0"/>
              <a:t>ν</a:t>
            </a:r>
            <a:r>
              <a:rPr lang="de-DE" dirty="0" smtClean="0"/>
              <a:t>=1</a:t>
            </a:r>
            <a:endParaRPr lang="en-US" dirty="0" smtClean="0"/>
          </a:p>
          <a:p>
            <a:r>
              <a:rPr lang="en-US" dirty="0" err="1" smtClean="0"/>
              <a:t>Transprobs</a:t>
            </a:r>
            <a:r>
              <a:rPr lang="en-US" dirty="0" smtClean="0"/>
              <a:t>: P(</a:t>
            </a:r>
            <a:r>
              <a:rPr lang="en-US" dirty="0" err="1" smtClean="0"/>
              <a:t>Pain|Noci</a:t>
            </a:r>
            <a:r>
              <a:rPr lang="en-US" dirty="0" smtClean="0"/>
              <a:t>)=0.8, P(</a:t>
            </a:r>
            <a:r>
              <a:rPr lang="en-US" dirty="0" err="1" smtClean="0"/>
              <a:t>NoPain|Tickle</a:t>
            </a:r>
            <a:r>
              <a:rPr lang="en-US" dirty="0" smtClean="0"/>
              <a:t>)=0.8</a:t>
            </a:r>
          </a:p>
          <a:p>
            <a:r>
              <a:rPr lang="en-US" b="1" dirty="0" smtClean="0"/>
              <a:t>Observations</a:t>
            </a:r>
            <a:r>
              <a:rPr lang="en-US" dirty="0" smtClean="0"/>
              <a:t>: 40xtickle 40xNoci 100xTickle</a:t>
            </a:r>
          </a:p>
        </p:txBody>
      </p:sp>
    </p:spTree>
    <p:extLst>
      <p:ext uri="{BB962C8B-B14F-4D97-AF65-F5344CB8AC3E}">
        <p14:creationId xmlns:p14="http://schemas.microsoft.com/office/powerpoint/2010/main" val="30487919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467544" y="26064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Latent Model </a:t>
            </a:r>
            <a:r>
              <a:rPr lang="en-US" dirty="0" err="1" smtClean="0"/>
              <a:t>Pseudocounts</a:t>
            </a:r>
            <a:endParaRPr lang="en-US" dirty="0"/>
          </a:p>
        </p:txBody>
      </p:sp>
      <p:sp>
        <p:nvSpPr>
          <p:cNvPr id="6" name="Textfeld 5"/>
          <p:cNvSpPr txBox="1"/>
          <p:nvPr/>
        </p:nvSpPr>
        <p:spPr>
          <a:xfrm>
            <a:off x="899592" y="1427076"/>
            <a:ext cx="6924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Differenzierender</a:t>
            </a:r>
            <a:r>
              <a:rPr lang="en-US" dirty="0" smtClean="0"/>
              <a:t> und precise Prior (</a:t>
            </a:r>
            <a:r>
              <a:rPr lang="en-US" dirty="0" err="1" smtClean="0"/>
              <a:t>NoPain</a:t>
            </a:r>
            <a:r>
              <a:rPr lang="en-US" dirty="0" smtClean="0"/>
              <a:t>=0.9) and </a:t>
            </a:r>
            <a:r>
              <a:rPr lang="el-GR" dirty="0" smtClean="0"/>
              <a:t>ν</a:t>
            </a:r>
            <a:r>
              <a:rPr lang="de-DE" dirty="0" smtClean="0"/>
              <a:t>=1000</a:t>
            </a:r>
            <a:endParaRPr lang="en-US" dirty="0" smtClean="0"/>
          </a:p>
          <a:p>
            <a:r>
              <a:rPr lang="en-US" dirty="0" err="1" smtClean="0"/>
              <a:t>Transprobs</a:t>
            </a:r>
            <a:r>
              <a:rPr lang="en-US" dirty="0" smtClean="0"/>
              <a:t>: P(</a:t>
            </a:r>
            <a:r>
              <a:rPr lang="en-US" dirty="0" err="1" smtClean="0"/>
              <a:t>Pain|Noci</a:t>
            </a:r>
            <a:r>
              <a:rPr lang="en-US" dirty="0" smtClean="0"/>
              <a:t>)=0.8, P(</a:t>
            </a:r>
            <a:r>
              <a:rPr lang="en-US" dirty="0" err="1" smtClean="0"/>
              <a:t>NoPain|Tickle</a:t>
            </a:r>
            <a:r>
              <a:rPr lang="en-US" dirty="0" smtClean="0"/>
              <a:t>)=0.8</a:t>
            </a:r>
          </a:p>
          <a:p>
            <a:r>
              <a:rPr lang="en-US" b="1" dirty="0" smtClean="0"/>
              <a:t>Observations</a:t>
            </a:r>
            <a:r>
              <a:rPr lang="en-US" dirty="0" smtClean="0"/>
              <a:t>: 40xtickle 40xNoci 100xTickle</a:t>
            </a:r>
          </a:p>
        </p:txBody>
      </p:sp>
      <p:pic>
        <p:nvPicPr>
          <p:cNvPr id="12290" name="Picture 2" descr="C:\Users\OEM\Desktop\Masterarbeit\Plots\FreeEnergyFactors\Prior_differenziertANDprecis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44" y="2643752"/>
            <a:ext cx="868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3122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899592" y="1427076"/>
            <a:ext cx="6924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Differenzierender</a:t>
            </a:r>
            <a:r>
              <a:rPr lang="en-US" dirty="0" smtClean="0"/>
              <a:t> und precise Prior (</a:t>
            </a:r>
            <a:r>
              <a:rPr lang="en-US" dirty="0" err="1" smtClean="0"/>
              <a:t>NoPain</a:t>
            </a:r>
            <a:r>
              <a:rPr lang="en-US" dirty="0" smtClean="0"/>
              <a:t>=0.9) and </a:t>
            </a:r>
            <a:r>
              <a:rPr lang="el-GR" dirty="0" smtClean="0"/>
              <a:t>ν</a:t>
            </a:r>
            <a:r>
              <a:rPr lang="de-DE" dirty="0" smtClean="0"/>
              <a:t>=1000</a:t>
            </a:r>
            <a:endParaRPr lang="en-US" dirty="0" smtClean="0"/>
          </a:p>
          <a:p>
            <a:r>
              <a:rPr lang="en-US" dirty="0" err="1" smtClean="0"/>
              <a:t>Transprobs</a:t>
            </a:r>
            <a:r>
              <a:rPr lang="en-US" dirty="0" smtClean="0"/>
              <a:t>: P(</a:t>
            </a:r>
            <a:r>
              <a:rPr lang="en-US" dirty="0" err="1" smtClean="0"/>
              <a:t>Pain|Noci</a:t>
            </a:r>
            <a:r>
              <a:rPr lang="en-US" dirty="0" smtClean="0"/>
              <a:t>)=0.8, P(</a:t>
            </a:r>
            <a:r>
              <a:rPr lang="en-US" dirty="0" err="1" smtClean="0"/>
              <a:t>NoPain|Tickle</a:t>
            </a:r>
            <a:r>
              <a:rPr lang="en-US" dirty="0" smtClean="0"/>
              <a:t>)=0.8</a:t>
            </a:r>
          </a:p>
          <a:p>
            <a:r>
              <a:rPr lang="en-US" b="1" dirty="0" smtClean="0"/>
              <a:t>Observations</a:t>
            </a:r>
            <a:r>
              <a:rPr lang="en-US" dirty="0" smtClean="0"/>
              <a:t>: 40xtickle 40xNoci 100xTickle</a:t>
            </a:r>
          </a:p>
        </p:txBody>
      </p:sp>
      <p:pic>
        <p:nvPicPr>
          <p:cNvPr id="13314" name="Picture 2" descr="C:\Users\OEM\Desktop\Masterarbeit\Plots\FreeEnergyFactors\Pseudocounts_PriorDifferenziertANDpreci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708920"/>
            <a:ext cx="45720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48675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conclusion Latent Model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Pseudocounts</a:t>
            </a:r>
            <a:endParaRPr lang="en-US" dirty="0" smtClean="0"/>
          </a:p>
          <a:p>
            <a:pPr lvl="1"/>
            <a:r>
              <a:rPr lang="en-US" dirty="0" smtClean="0"/>
              <a:t>Precise prior = linear increase</a:t>
            </a:r>
          </a:p>
          <a:p>
            <a:pPr lvl="1"/>
            <a:r>
              <a:rPr lang="en-US" dirty="0" smtClean="0"/>
              <a:t>Imprecise Prior = indifferent Prior </a:t>
            </a:r>
            <a:r>
              <a:rPr lang="en-US" dirty="0" smtClean="0">
                <a:sym typeface="Wingdings" panose="05000000000000000000" pitchFamily="2" charset="2"/>
              </a:rPr>
              <a:t> Observations </a:t>
            </a:r>
            <a:r>
              <a:rPr lang="en-US" dirty="0" err="1" smtClean="0">
                <a:sym typeface="Wingdings" panose="05000000000000000000" pitchFamily="2" charset="2"/>
              </a:rPr>
              <a:t>werden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sehr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trennscharf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zugeordnet</a:t>
            </a:r>
            <a:r>
              <a:rPr lang="en-US" dirty="0" smtClean="0">
                <a:sym typeface="Wingdings" panose="05000000000000000000" pitchFamily="2" charset="2"/>
              </a:rPr>
              <a:t>?</a:t>
            </a:r>
            <a:endParaRPr lang="en-US" dirty="0" smtClean="0"/>
          </a:p>
          <a:p>
            <a:r>
              <a:rPr lang="en-US" dirty="0" smtClean="0"/>
              <a:t>Natural Parameters</a:t>
            </a:r>
          </a:p>
          <a:p>
            <a:pPr lvl="1"/>
            <a:r>
              <a:rPr lang="en-US" dirty="0" smtClean="0"/>
              <a:t>Transition </a:t>
            </a:r>
            <a:r>
              <a:rPr lang="en-US" dirty="0" err="1" smtClean="0"/>
              <a:t>Probs</a:t>
            </a:r>
            <a:r>
              <a:rPr lang="en-US" dirty="0" smtClean="0"/>
              <a:t> weigh a lot more at the moment</a:t>
            </a:r>
          </a:p>
          <a:p>
            <a:pPr lvl="1"/>
            <a:r>
              <a:rPr lang="en-US" dirty="0" smtClean="0"/>
              <a:t>Je </a:t>
            </a:r>
            <a:r>
              <a:rPr lang="en-US" dirty="0" err="1" smtClean="0"/>
              <a:t>differenzierender</a:t>
            </a:r>
            <a:r>
              <a:rPr lang="en-US" dirty="0" smtClean="0"/>
              <a:t> und </a:t>
            </a:r>
            <a:r>
              <a:rPr lang="en-US" dirty="0" err="1" smtClean="0"/>
              <a:t>präziser</a:t>
            </a:r>
            <a:r>
              <a:rPr lang="en-US" dirty="0" smtClean="0"/>
              <a:t> der Prior </a:t>
            </a:r>
            <a:r>
              <a:rPr lang="en-US" dirty="0" err="1" smtClean="0"/>
              <a:t>desto</a:t>
            </a:r>
            <a:r>
              <a:rPr lang="en-US" dirty="0" smtClean="0"/>
              <a:t> </a:t>
            </a:r>
            <a:r>
              <a:rPr lang="en-US" dirty="0" err="1" smtClean="0"/>
              <a:t>mehr</a:t>
            </a:r>
            <a:r>
              <a:rPr lang="en-US" dirty="0" smtClean="0"/>
              <a:t> fallen die </a:t>
            </a:r>
            <a:r>
              <a:rPr lang="en-US" dirty="0" err="1" smtClean="0"/>
              <a:t>einzelnen</a:t>
            </a:r>
            <a:r>
              <a:rPr lang="en-US" dirty="0" smtClean="0"/>
              <a:t> observations ins </a:t>
            </a:r>
            <a:r>
              <a:rPr lang="en-US" dirty="0" err="1" smtClean="0"/>
              <a:t>Gewicht</a:t>
            </a:r>
            <a:r>
              <a:rPr lang="en-US" dirty="0" smtClean="0"/>
              <a:t>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4673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w/ 1 Time-step</a:t>
            </a:r>
            <a:endParaRPr lang="en-US" dirty="0"/>
          </a:p>
        </p:txBody>
      </p:sp>
      <p:pic>
        <p:nvPicPr>
          <p:cNvPr id="16386" name="Picture 2" descr="C:\Users\OEM\Desktop\Masterarbeit\1TimeSte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774" y="1484784"/>
            <a:ext cx="521970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950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2699792" y="5894203"/>
            <a:ext cx="4485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ν</a:t>
            </a:r>
            <a:r>
              <a:rPr lang="de-DE" dirty="0" smtClean="0"/>
              <a:t>=50, </a:t>
            </a:r>
            <a:r>
              <a:rPr lang="de-DE" dirty="0" err="1" smtClean="0"/>
              <a:t>Ppain</a:t>
            </a:r>
            <a:r>
              <a:rPr lang="de-DE" dirty="0" smtClean="0"/>
              <a:t>=0.5, </a:t>
            </a:r>
            <a:r>
              <a:rPr lang="de-DE" dirty="0" err="1" smtClean="0"/>
              <a:t>NoPain</a:t>
            </a:r>
            <a:r>
              <a:rPr lang="de-DE" dirty="0" smtClean="0"/>
              <a:t>=0.5 </a:t>
            </a:r>
            <a:r>
              <a:rPr lang="de-DE" dirty="0" err="1" smtClean="0"/>
              <a:t>observed</a:t>
            </a:r>
            <a:r>
              <a:rPr lang="de-DE" dirty="0" smtClean="0"/>
              <a:t>: 30, 30</a:t>
            </a:r>
            <a:endParaRPr lang="en-US" dirty="0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83568" y="332656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Basic Model</a:t>
            </a:r>
            <a:endParaRPr 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1552575"/>
            <a:ext cx="6048375" cy="375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15791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Hier</a:t>
            </a:r>
            <a:r>
              <a:rPr lang="en-US" dirty="0" smtClean="0"/>
              <a:t> </a:t>
            </a:r>
            <a:r>
              <a:rPr lang="en-US" dirty="0" err="1" smtClean="0"/>
              <a:t>unterschiedliche</a:t>
            </a:r>
            <a:r>
              <a:rPr lang="en-US" dirty="0" smtClean="0"/>
              <a:t> </a:t>
            </a:r>
            <a:r>
              <a:rPr lang="en-US" dirty="0" err="1" smtClean="0"/>
              <a:t>Symbole</a:t>
            </a:r>
            <a:r>
              <a:rPr lang="en-US" dirty="0" smtClean="0"/>
              <a:t> </a:t>
            </a:r>
            <a:r>
              <a:rPr lang="en-US" dirty="0" err="1" smtClean="0"/>
              <a:t>für</a:t>
            </a:r>
            <a:r>
              <a:rPr lang="en-US" dirty="0" smtClean="0"/>
              <a:t> die </a:t>
            </a:r>
            <a:r>
              <a:rPr lang="en-US" dirty="0" err="1" smtClean="0"/>
              <a:t>Faktoren</a:t>
            </a:r>
            <a:r>
              <a:rPr lang="en-US" dirty="0" smtClean="0"/>
              <a:t> (</a:t>
            </a:r>
            <a:r>
              <a:rPr lang="en-US" dirty="0" err="1" smtClean="0"/>
              <a:t>mit</a:t>
            </a:r>
            <a:r>
              <a:rPr lang="en-US" dirty="0" smtClean="0"/>
              <a:t> 2)</a:t>
            </a:r>
          </a:p>
          <a:p>
            <a:r>
              <a:rPr lang="en-US" dirty="0" smtClean="0"/>
              <a:t>Hidden factors beliefs </a:t>
            </a:r>
            <a:r>
              <a:rPr lang="en-US" dirty="0" err="1" smtClean="0"/>
              <a:t>plotten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6267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331640" y="476672"/>
            <a:ext cx="62644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en-US" b="1" dirty="0" smtClean="0"/>
              <a:t>PRIOR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Imprecise and indifferent (P(Pain)=P(</a:t>
            </a:r>
            <a:r>
              <a:rPr lang="en-US" dirty="0" err="1" smtClean="0"/>
              <a:t>NoPain</a:t>
            </a:r>
            <a:r>
              <a:rPr lang="en-US" dirty="0" smtClean="0"/>
              <a:t>)=0.5; </a:t>
            </a:r>
            <a:r>
              <a:rPr lang="el-GR" dirty="0" smtClean="0"/>
              <a:t>ν</a:t>
            </a:r>
            <a:r>
              <a:rPr lang="de-DE" dirty="0" smtClean="0"/>
              <a:t>=1)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SensProbs</a:t>
            </a:r>
            <a:r>
              <a:rPr lang="de-DE" dirty="0" smtClean="0"/>
              <a:t> = P(</a:t>
            </a:r>
            <a:r>
              <a:rPr lang="de-DE" dirty="0" err="1" smtClean="0"/>
              <a:t>Pain|Noci</a:t>
            </a:r>
            <a:r>
              <a:rPr lang="de-DE" dirty="0" smtClean="0"/>
              <a:t>)=0.8, P(</a:t>
            </a:r>
            <a:r>
              <a:rPr lang="de-DE" dirty="0" err="1" smtClean="0"/>
              <a:t>NoPain|Tickle</a:t>
            </a:r>
            <a:r>
              <a:rPr lang="de-DE" dirty="0" smtClean="0"/>
              <a:t>)=0.8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HiddenTransProbs</a:t>
            </a:r>
            <a:r>
              <a:rPr lang="de-DE" dirty="0" smtClean="0"/>
              <a:t>= P(</a:t>
            </a:r>
            <a:r>
              <a:rPr lang="de-DE" dirty="0" err="1" smtClean="0"/>
              <a:t>Pain|Pain</a:t>
            </a:r>
            <a:r>
              <a:rPr lang="de-DE" dirty="0" smtClean="0"/>
              <a:t>)=0.5, P(</a:t>
            </a:r>
            <a:r>
              <a:rPr lang="de-DE" dirty="0" err="1" smtClean="0"/>
              <a:t>NoPain|NoPain</a:t>
            </a:r>
            <a:r>
              <a:rPr lang="de-DE" dirty="0" smtClean="0"/>
              <a:t>)=0.8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2276872"/>
            <a:ext cx="5326732" cy="436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61501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12776"/>
            <a:ext cx="8576947" cy="3936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20910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b="1" dirty="0" smtClean="0"/>
              <a:t>PRIOR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Imprecise but differentiating (P(Pain)=0.1; P(</a:t>
            </a:r>
            <a:r>
              <a:rPr lang="en-US" dirty="0" err="1" smtClean="0"/>
              <a:t>NoPain</a:t>
            </a:r>
            <a:r>
              <a:rPr lang="en-US" dirty="0" smtClean="0"/>
              <a:t>)=0.9; </a:t>
            </a:r>
            <a:r>
              <a:rPr lang="el-GR" dirty="0" smtClean="0"/>
              <a:t>ν</a:t>
            </a:r>
            <a:r>
              <a:rPr lang="de-DE" dirty="0" smtClean="0"/>
              <a:t>=1) </a:t>
            </a:r>
            <a:r>
              <a:rPr lang="de-DE" b="1" i="1" dirty="0" smtClean="0">
                <a:solidFill>
                  <a:srgbClr val="00B050"/>
                </a:solidFill>
              </a:rPr>
              <a:t>(‚HEALTHY‘)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TransProbs</a:t>
            </a:r>
            <a:r>
              <a:rPr lang="de-DE" dirty="0" smtClean="0"/>
              <a:t> = P(</a:t>
            </a:r>
            <a:r>
              <a:rPr lang="de-DE" dirty="0" err="1" smtClean="0"/>
              <a:t>Pain|Noci</a:t>
            </a:r>
            <a:r>
              <a:rPr lang="de-DE" dirty="0" smtClean="0"/>
              <a:t>)=0.8, P(</a:t>
            </a:r>
            <a:r>
              <a:rPr lang="de-DE" dirty="0" err="1" smtClean="0"/>
              <a:t>NoPain|Tickle</a:t>
            </a:r>
            <a:r>
              <a:rPr lang="de-DE" dirty="0" smtClean="0"/>
              <a:t>)=0.8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916832"/>
            <a:ext cx="5647531" cy="460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20910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34" y="1484784"/>
            <a:ext cx="8665909" cy="3898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20910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b="1" dirty="0" smtClean="0"/>
              <a:t>PRIOR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Imprecise but differentiating (P(Pain)=0.9; P(</a:t>
            </a:r>
            <a:r>
              <a:rPr lang="en-US" dirty="0" err="1" smtClean="0"/>
              <a:t>NoPain</a:t>
            </a:r>
            <a:r>
              <a:rPr lang="en-US" dirty="0" smtClean="0"/>
              <a:t>)=0.1; </a:t>
            </a:r>
            <a:r>
              <a:rPr lang="el-GR" dirty="0" smtClean="0"/>
              <a:t>ν</a:t>
            </a:r>
            <a:r>
              <a:rPr lang="de-DE" dirty="0" smtClean="0"/>
              <a:t>=1) </a:t>
            </a:r>
            <a:r>
              <a:rPr lang="de-DE" b="1" i="1" dirty="0" smtClean="0">
                <a:solidFill>
                  <a:srgbClr val="FF0000"/>
                </a:solidFill>
              </a:rPr>
              <a:t>(‚SICK‘)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TransProbs</a:t>
            </a:r>
            <a:r>
              <a:rPr lang="de-DE" dirty="0" smtClean="0"/>
              <a:t> = P(</a:t>
            </a:r>
            <a:r>
              <a:rPr lang="de-DE" dirty="0" err="1" smtClean="0"/>
              <a:t>Pain|Noci</a:t>
            </a:r>
            <a:r>
              <a:rPr lang="de-DE" dirty="0" smtClean="0"/>
              <a:t>)=0.8, P(</a:t>
            </a:r>
            <a:r>
              <a:rPr lang="de-DE" dirty="0" err="1" smtClean="0"/>
              <a:t>NoPain|Tickle</a:t>
            </a:r>
            <a:r>
              <a:rPr lang="de-DE" dirty="0" smtClean="0"/>
              <a:t>)=0.8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844824"/>
            <a:ext cx="5357639" cy="4403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486687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" y="1268760"/>
            <a:ext cx="8996653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24155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b="1" dirty="0" smtClean="0"/>
              <a:t>PRIOR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</a:t>
            </a:r>
            <a:r>
              <a:rPr lang="en-US" dirty="0" smtClean="0"/>
              <a:t>recise and differentiating (P(Pain)=0.1; P(</a:t>
            </a:r>
            <a:r>
              <a:rPr lang="en-US" dirty="0" err="1" smtClean="0"/>
              <a:t>NoPain</a:t>
            </a:r>
            <a:r>
              <a:rPr lang="en-US" dirty="0" smtClean="0"/>
              <a:t>)=0.9; </a:t>
            </a:r>
            <a:r>
              <a:rPr lang="el-GR" dirty="0" smtClean="0"/>
              <a:t>ν</a:t>
            </a:r>
            <a:r>
              <a:rPr lang="de-DE" dirty="0" smtClean="0"/>
              <a:t>=1000) </a:t>
            </a:r>
            <a:r>
              <a:rPr lang="de-DE" b="1" i="1" dirty="0" smtClean="0">
                <a:solidFill>
                  <a:srgbClr val="00B050"/>
                </a:solidFill>
              </a:rPr>
              <a:t>(‚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b="1" i="1" dirty="0" smtClean="0">
                <a:solidFill>
                  <a:srgbClr val="00B050"/>
                </a:solidFill>
              </a:rPr>
              <a:t>‘)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TransProbs</a:t>
            </a:r>
            <a:r>
              <a:rPr lang="de-DE" dirty="0" smtClean="0"/>
              <a:t> = P(</a:t>
            </a:r>
            <a:r>
              <a:rPr lang="de-DE" dirty="0" err="1" smtClean="0"/>
              <a:t>Pain|Noci</a:t>
            </a:r>
            <a:r>
              <a:rPr lang="de-DE" dirty="0" smtClean="0"/>
              <a:t>)=0.8, P(</a:t>
            </a:r>
            <a:r>
              <a:rPr lang="de-DE" dirty="0" err="1" smtClean="0"/>
              <a:t>NoPain|Tickle</a:t>
            </a:r>
            <a:r>
              <a:rPr lang="de-DE" dirty="0" smtClean="0"/>
              <a:t>)=0.8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844824"/>
            <a:ext cx="5748114" cy="4603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24155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0" y="1484784"/>
            <a:ext cx="9020069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24155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b="1" dirty="0" smtClean="0"/>
              <a:t>PRIOR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</a:t>
            </a:r>
            <a:r>
              <a:rPr lang="en-US" dirty="0" smtClean="0"/>
              <a:t>recise and differentiating (P(Pain)=0.1; P(</a:t>
            </a:r>
            <a:r>
              <a:rPr lang="en-US" dirty="0" err="1" smtClean="0"/>
              <a:t>NoPain</a:t>
            </a:r>
            <a:r>
              <a:rPr lang="en-US" dirty="0" smtClean="0"/>
              <a:t>)=0.9; </a:t>
            </a:r>
            <a:r>
              <a:rPr lang="el-GR" dirty="0" smtClean="0"/>
              <a:t>ν</a:t>
            </a:r>
            <a:r>
              <a:rPr lang="de-DE" dirty="0" smtClean="0"/>
              <a:t>=1000) </a:t>
            </a:r>
            <a:r>
              <a:rPr lang="de-DE" b="1" i="1" dirty="0" smtClean="0">
                <a:solidFill>
                  <a:srgbClr val="00B050"/>
                </a:solidFill>
              </a:rPr>
              <a:t>(‚</a:t>
            </a:r>
            <a:r>
              <a:rPr lang="de-DE" b="1" i="1" dirty="0" err="1" smtClean="0">
                <a:solidFill>
                  <a:srgbClr val="00B050"/>
                </a:solidFill>
              </a:rPr>
              <a:t>Superhealthy</a:t>
            </a:r>
            <a:r>
              <a:rPr lang="de-DE" b="1" i="1" dirty="0" smtClean="0">
                <a:solidFill>
                  <a:srgbClr val="00B050"/>
                </a:solidFill>
              </a:rPr>
              <a:t>‘)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TransProbs</a:t>
            </a:r>
            <a:r>
              <a:rPr lang="de-DE" dirty="0" smtClean="0"/>
              <a:t> = P(</a:t>
            </a:r>
            <a:r>
              <a:rPr lang="de-DE" dirty="0" err="1" smtClean="0"/>
              <a:t>Pain|Noci</a:t>
            </a:r>
            <a:r>
              <a:rPr lang="de-DE" dirty="0" smtClean="0"/>
              <a:t>)=0.8, P(</a:t>
            </a:r>
            <a:r>
              <a:rPr lang="de-DE" dirty="0" err="1" smtClean="0"/>
              <a:t>NoPain|Tickle</a:t>
            </a:r>
            <a:r>
              <a:rPr lang="de-DE" dirty="0" smtClean="0"/>
              <a:t>)=0.8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098546"/>
            <a:ext cx="5847725" cy="4645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174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325" y="1538288"/>
            <a:ext cx="6229350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78648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" y="908720"/>
            <a:ext cx="8997611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1741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TRANSPROBS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FF0000"/>
                </a:solidFill>
              </a:rPr>
              <a:t>Prior: (‚Sick‘)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)=0.8, P(</a:t>
            </a:r>
            <a:r>
              <a:rPr lang="de-DE" dirty="0" err="1" smtClean="0"/>
              <a:t>NoPain</a:t>
            </a:r>
            <a:r>
              <a:rPr lang="de-DE" dirty="0" smtClean="0"/>
              <a:t>)=0.2, </a:t>
            </a:r>
            <a:r>
              <a:rPr lang="el-GR" dirty="0" smtClean="0"/>
              <a:t>ν</a:t>
            </a:r>
            <a:r>
              <a:rPr lang="de-DE" dirty="0" smtClean="0"/>
              <a:t>=40 (</a:t>
            </a:r>
            <a:r>
              <a:rPr lang="el-GR" dirty="0" smtClean="0"/>
              <a:t>ν</a:t>
            </a:r>
            <a:r>
              <a:rPr lang="de-DE" dirty="0" smtClean="0"/>
              <a:t> bei allen folgenden Plots)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FF0000"/>
                </a:solidFill>
              </a:rPr>
              <a:t>TransProbs</a:t>
            </a:r>
            <a:r>
              <a:rPr lang="de-DE" b="1" i="1" dirty="0" smtClean="0">
                <a:solidFill>
                  <a:srgbClr val="FF0000"/>
                </a:solidFill>
              </a:rPr>
              <a:t> : Sick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)=0.5, P(</a:t>
            </a:r>
            <a:r>
              <a:rPr lang="de-DE" dirty="0" err="1" smtClean="0"/>
              <a:t>NoPain|Tickle</a:t>
            </a:r>
            <a:r>
              <a:rPr lang="de-DE" dirty="0" smtClean="0"/>
              <a:t>)=0.2, </a:t>
            </a:r>
            <a:r>
              <a:rPr lang="el-GR" dirty="0" smtClean="0"/>
              <a:t>ν</a:t>
            </a:r>
            <a:r>
              <a:rPr lang="de-DE" dirty="0" smtClean="0"/>
              <a:t>=10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833203"/>
            <a:ext cx="5746254" cy="4711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1741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336644"/>
            <a:ext cx="8616272" cy="38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11571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TRANSPROBS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00B050"/>
                </a:solidFill>
              </a:rPr>
              <a:t>Prior: (‚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b="1" i="1" dirty="0" smtClean="0">
                <a:solidFill>
                  <a:srgbClr val="00B050"/>
                </a:solidFill>
              </a:rPr>
              <a:t>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)=0.2 P(</a:t>
            </a:r>
            <a:r>
              <a:rPr lang="de-DE" dirty="0" err="1" smtClean="0"/>
              <a:t>NoPain</a:t>
            </a:r>
            <a:r>
              <a:rPr lang="de-DE" dirty="0" smtClean="0"/>
              <a:t>)=0.8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00B050"/>
                </a:solidFill>
              </a:rPr>
              <a:t>TransProbs</a:t>
            </a:r>
            <a:r>
              <a:rPr lang="de-DE" b="1" i="1" dirty="0" smtClean="0">
                <a:solidFill>
                  <a:srgbClr val="00B050"/>
                </a:solidFill>
              </a:rPr>
              <a:t> : 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)=0.9, P(</a:t>
            </a:r>
            <a:r>
              <a:rPr lang="de-DE" dirty="0" err="1" smtClean="0"/>
              <a:t>NoPain|Tickle</a:t>
            </a:r>
            <a:r>
              <a:rPr lang="de-DE" dirty="0" smtClean="0"/>
              <a:t>)=0.9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772816"/>
            <a:ext cx="5977136" cy="483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43783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TRANSPROBS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00B050"/>
                </a:solidFill>
              </a:rPr>
              <a:t>Prior: (‚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b="1" i="1" dirty="0" smtClean="0">
                <a:solidFill>
                  <a:srgbClr val="00B050"/>
                </a:solidFill>
              </a:rPr>
              <a:t>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)=0.2 P(</a:t>
            </a:r>
            <a:r>
              <a:rPr lang="de-DE" dirty="0" err="1" smtClean="0"/>
              <a:t>NoPain</a:t>
            </a:r>
            <a:r>
              <a:rPr lang="de-DE" dirty="0" smtClean="0"/>
              <a:t>)=0.8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00B050"/>
                </a:solidFill>
              </a:rPr>
              <a:t>TransProbs</a:t>
            </a:r>
            <a:r>
              <a:rPr lang="de-DE" b="1" i="1" dirty="0" smtClean="0">
                <a:solidFill>
                  <a:srgbClr val="00B050"/>
                </a:solidFill>
              </a:rPr>
              <a:t> : 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)=0.9, P(</a:t>
            </a:r>
            <a:r>
              <a:rPr lang="de-DE" dirty="0" err="1" smtClean="0"/>
              <a:t>NoPain|Tickle</a:t>
            </a:r>
            <a:r>
              <a:rPr lang="de-DE" dirty="0" smtClean="0"/>
              <a:t>)=0.9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988840"/>
            <a:ext cx="8773472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80984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TRANSPROBS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00B050"/>
                </a:solidFill>
              </a:rPr>
              <a:t>Prior: (‚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b="1" i="1" dirty="0" smtClean="0">
                <a:solidFill>
                  <a:srgbClr val="00B050"/>
                </a:solidFill>
              </a:rPr>
              <a:t>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)=0.2 P(</a:t>
            </a:r>
            <a:r>
              <a:rPr lang="de-DE" dirty="0" err="1" smtClean="0"/>
              <a:t>NoPain</a:t>
            </a:r>
            <a:r>
              <a:rPr lang="de-DE" dirty="0" smtClean="0"/>
              <a:t>)=0.8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FF0000"/>
                </a:solidFill>
              </a:rPr>
              <a:t>TransProbs</a:t>
            </a:r>
            <a:r>
              <a:rPr lang="de-DE" b="1" i="1" dirty="0" smtClean="0">
                <a:solidFill>
                  <a:srgbClr val="FF0000"/>
                </a:solidFill>
              </a:rPr>
              <a:t> : Sick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)=0.5, P(</a:t>
            </a:r>
            <a:r>
              <a:rPr lang="de-DE" dirty="0" err="1" smtClean="0"/>
              <a:t>NoPain|Tickle</a:t>
            </a:r>
            <a:r>
              <a:rPr lang="de-DE" dirty="0" smtClean="0"/>
              <a:t>)=0.5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916832"/>
            <a:ext cx="5259487" cy="43404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437837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TRANSPROBS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00B050"/>
                </a:solidFill>
              </a:rPr>
              <a:t>Prior: (‚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b="1" i="1" dirty="0" smtClean="0">
                <a:solidFill>
                  <a:srgbClr val="00B050"/>
                </a:solidFill>
              </a:rPr>
              <a:t>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)=0.2 P(</a:t>
            </a:r>
            <a:r>
              <a:rPr lang="de-DE" dirty="0" err="1" smtClean="0"/>
              <a:t>NoPain</a:t>
            </a:r>
            <a:r>
              <a:rPr lang="de-DE" dirty="0" smtClean="0"/>
              <a:t>)=0.8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FF0000"/>
                </a:solidFill>
              </a:rPr>
              <a:t>TransProbs</a:t>
            </a:r>
            <a:r>
              <a:rPr lang="de-DE" b="1" i="1" dirty="0" smtClean="0">
                <a:solidFill>
                  <a:srgbClr val="FF0000"/>
                </a:solidFill>
              </a:rPr>
              <a:t> : Sick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)=0.5, P(</a:t>
            </a:r>
            <a:r>
              <a:rPr lang="de-DE" dirty="0" err="1" smtClean="0"/>
              <a:t>NoPain|Tickle</a:t>
            </a:r>
            <a:r>
              <a:rPr lang="de-DE" dirty="0" smtClean="0"/>
              <a:t>)=0.5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921632"/>
            <a:ext cx="9125513" cy="41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55342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TRANSPROBS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FF0000"/>
                </a:solidFill>
              </a:rPr>
              <a:t>Prior: (‚Sick)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)=0.8 P(</a:t>
            </a:r>
            <a:r>
              <a:rPr lang="de-DE" dirty="0" err="1" smtClean="0"/>
              <a:t>NoPain</a:t>
            </a:r>
            <a:r>
              <a:rPr lang="de-DE" dirty="0" smtClean="0"/>
              <a:t>)=0.2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00B050"/>
                </a:solidFill>
              </a:rPr>
              <a:t>TransProbs</a:t>
            </a:r>
            <a:r>
              <a:rPr lang="de-DE" b="1" i="1" dirty="0" smtClean="0">
                <a:solidFill>
                  <a:srgbClr val="00B050"/>
                </a:solidFill>
              </a:rPr>
              <a:t> : 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)=0.7, P(</a:t>
            </a:r>
            <a:r>
              <a:rPr lang="de-DE" dirty="0" err="1" smtClean="0"/>
              <a:t>NoPain|Tickle</a:t>
            </a:r>
            <a:r>
              <a:rPr lang="de-DE" dirty="0" smtClean="0"/>
              <a:t>)=0.9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0339" y="1772816"/>
            <a:ext cx="5945848" cy="473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43783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TRANSPROBS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FF0000"/>
                </a:solidFill>
              </a:rPr>
              <a:t>Prior: (‚Sick)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)=0.8 P(</a:t>
            </a:r>
            <a:r>
              <a:rPr lang="de-DE" dirty="0" err="1" smtClean="0"/>
              <a:t>NoPain</a:t>
            </a:r>
            <a:r>
              <a:rPr lang="de-DE" dirty="0" smtClean="0"/>
              <a:t>)=0.2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00B050"/>
                </a:solidFill>
              </a:rPr>
              <a:t>TransProbs</a:t>
            </a:r>
            <a:r>
              <a:rPr lang="de-DE" b="1" i="1" dirty="0" smtClean="0">
                <a:solidFill>
                  <a:srgbClr val="00B050"/>
                </a:solidFill>
              </a:rPr>
              <a:t> : 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)=0.7, P(</a:t>
            </a:r>
            <a:r>
              <a:rPr lang="de-DE" dirty="0" err="1" smtClean="0"/>
              <a:t>NoPain|Tickle</a:t>
            </a:r>
            <a:r>
              <a:rPr lang="de-DE" dirty="0" smtClean="0"/>
              <a:t>)=0.9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Observations</a:t>
            </a:r>
            <a:r>
              <a:rPr lang="de-DE" dirty="0" smtClean="0"/>
              <a:t>: 10xNoci,10xTickle</a:t>
            </a:r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700808"/>
            <a:ext cx="9042619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6498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BAD OBSERVATIONS AS A SICK PERSON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FF0000"/>
                </a:solidFill>
              </a:rPr>
              <a:t>Prior: (‚Sick‘)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)=0.8, P(</a:t>
            </a:r>
            <a:r>
              <a:rPr lang="de-DE" dirty="0" err="1" smtClean="0"/>
              <a:t>NoPain</a:t>
            </a:r>
            <a:r>
              <a:rPr lang="de-DE" dirty="0" smtClean="0"/>
              <a:t>)=0.2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FF0000"/>
                </a:solidFill>
              </a:rPr>
              <a:t>TransProbs</a:t>
            </a:r>
            <a:r>
              <a:rPr lang="de-DE" b="1" i="1" dirty="0" smtClean="0">
                <a:solidFill>
                  <a:srgbClr val="FF0000"/>
                </a:solidFill>
              </a:rPr>
              <a:t> : Sick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)=0.5, P(</a:t>
            </a:r>
            <a:r>
              <a:rPr lang="de-DE" dirty="0" err="1" smtClean="0"/>
              <a:t>NoPain|Tickle</a:t>
            </a:r>
            <a:r>
              <a:rPr lang="de-DE" dirty="0" smtClean="0"/>
              <a:t>)=0.2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dirty="0" smtClean="0">
                <a:solidFill>
                  <a:srgbClr val="FF0000"/>
                </a:solidFill>
              </a:rPr>
              <a:t>Bad </a:t>
            </a:r>
            <a:r>
              <a:rPr lang="de-DE" b="1" dirty="0" err="1" smtClean="0">
                <a:solidFill>
                  <a:srgbClr val="FF0000"/>
                </a:solidFill>
              </a:rPr>
              <a:t>Observations</a:t>
            </a:r>
            <a:r>
              <a:rPr lang="de-DE" dirty="0" smtClean="0"/>
              <a:t>: 200xNoci</a:t>
            </a:r>
            <a:endParaRPr 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628800"/>
            <a:ext cx="6042050" cy="4947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4378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2699792" y="5894203"/>
            <a:ext cx="4602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ν</a:t>
            </a:r>
            <a:r>
              <a:rPr lang="de-DE" dirty="0" smtClean="0"/>
              <a:t>=100, </a:t>
            </a:r>
            <a:r>
              <a:rPr lang="de-DE" dirty="0" err="1" smtClean="0"/>
              <a:t>Ppain</a:t>
            </a:r>
            <a:r>
              <a:rPr lang="de-DE" dirty="0" smtClean="0"/>
              <a:t>=0.2, </a:t>
            </a:r>
            <a:r>
              <a:rPr lang="de-DE" dirty="0" err="1" smtClean="0"/>
              <a:t>NoPain</a:t>
            </a:r>
            <a:r>
              <a:rPr lang="de-DE" dirty="0" smtClean="0"/>
              <a:t>=0.8 </a:t>
            </a:r>
            <a:r>
              <a:rPr lang="de-DE" dirty="0" err="1" smtClean="0"/>
              <a:t>observed</a:t>
            </a:r>
            <a:r>
              <a:rPr lang="de-DE" dirty="0" smtClean="0"/>
              <a:t>: 30, 30</a:t>
            </a:r>
            <a:endParaRPr lang="en-US" dirty="0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83568" y="332656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Basic Model</a:t>
            </a:r>
            <a:endParaRPr lang="en-US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500188"/>
            <a:ext cx="6248400" cy="385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33046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BAD OBSERVATIONS AS A SICK PERSON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FF0000"/>
                </a:solidFill>
              </a:rPr>
              <a:t>Prior: (‚Sick‘)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)=0.8, P(</a:t>
            </a:r>
            <a:r>
              <a:rPr lang="de-DE" dirty="0" err="1" smtClean="0"/>
              <a:t>NoPain</a:t>
            </a:r>
            <a:r>
              <a:rPr lang="de-DE" dirty="0" smtClean="0"/>
              <a:t>)=0.2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FF0000"/>
                </a:solidFill>
              </a:rPr>
              <a:t>TransProbs</a:t>
            </a:r>
            <a:r>
              <a:rPr lang="de-DE" b="1" i="1" dirty="0" smtClean="0">
                <a:solidFill>
                  <a:srgbClr val="FF0000"/>
                </a:solidFill>
              </a:rPr>
              <a:t> : Sick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)=0.5, P(</a:t>
            </a:r>
            <a:r>
              <a:rPr lang="de-DE" dirty="0" err="1" smtClean="0"/>
              <a:t>NoPain|Tickle</a:t>
            </a:r>
            <a:r>
              <a:rPr lang="de-DE" dirty="0" smtClean="0"/>
              <a:t>)=0.2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dirty="0" smtClean="0">
                <a:solidFill>
                  <a:srgbClr val="FF0000"/>
                </a:solidFill>
              </a:rPr>
              <a:t>Bad </a:t>
            </a:r>
            <a:r>
              <a:rPr lang="de-DE" b="1" dirty="0" err="1" smtClean="0">
                <a:solidFill>
                  <a:srgbClr val="FF0000"/>
                </a:solidFill>
              </a:rPr>
              <a:t>Observations</a:t>
            </a:r>
            <a:r>
              <a:rPr lang="de-DE" dirty="0" smtClean="0"/>
              <a:t>: 1000xNoci</a:t>
            </a:r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85950"/>
            <a:ext cx="8791341" cy="406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755238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BAD OBSERVATIONS AS A HEALTHY PERSON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00B050"/>
                </a:solidFill>
              </a:rPr>
              <a:t>Prior: (‚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b="1" i="1" dirty="0" smtClean="0">
                <a:solidFill>
                  <a:srgbClr val="00B050"/>
                </a:solidFill>
              </a:rPr>
              <a:t>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)=0.2 P(</a:t>
            </a:r>
            <a:r>
              <a:rPr lang="de-DE" dirty="0" err="1" smtClean="0"/>
              <a:t>NoPain</a:t>
            </a:r>
            <a:r>
              <a:rPr lang="de-DE" dirty="0" smtClean="0"/>
              <a:t>)=0.8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00B050"/>
                </a:solidFill>
              </a:rPr>
              <a:t>TransProbs</a:t>
            </a:r>
            <a:r>
              <a:rPr lang="de-DE" b="1" i="1" dirty="0" smtClean="0">
                <a:solidFill>
                  <a:srgbClr val="00B050"/>
                </a:solidFill>
              </a:rPr>
              <a:t> : 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)=0.9, P(</a:t>
            </a:r>
            <a:r>
              <a:rPr lang="de-DE" dirty="0" err="1" smtClean="0"/>
              <a:t>NoPain|Tickle</a:t>
            </a:r>
            <a:r>
              <a:rPr lang="de-DE" dirty="0" smtClean="0"/>
              <a:t>)=0.9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dirty="0" smtClean="0">
                <a:solidFill>
                  <a:srgbClr val="FF0000"/>
                </a:solidFill>
              </a:rPr>
              <a:t>Bad </a:t>
            </a:r>
            <a:r>
              <a:rPr lang="de-DE" b="1" dirty="0" err="1" smtClean="0">
                <a:solidFill>
                  <a:srgbClr val="FF0000"/>
                </a:solidFill>
              </a:rPr>
              <a:t>Observations</a:t>
            </a:r>
            <a:r>
              <a:rPr lang="de-DE" dirty="0" smtClean="0"/>
              <a:t>: 200xNoci</a:t>
            </a:r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628800"/>
            <a:ext cx="6084477" cy="4915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42306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BAD OBSERVATIONS AS A HEALTHY PERSON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00B050"/>
                </a:solidFill>
              </a:rPr>
              <a:t>Prior: (‚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b="1" i="1" dirty="0" smtClean="0">
                <a:solidFill>
                  <a:srgbClr val="00B050"/>
                </a:solidFill>
              </a:rPr>
              <a:t>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)=0.2 P(</a:t>
            </a:r>
            <a:r>
              <a:rPr lang="de-DE" dirty="0" err="1" smtClean="0"/>
              <a:t>NoPain</a:t>
            </a:r>
            <a:r>
              <a:rPr lang="de-DE" dirty="0" smtClean="0"/>
              <a:t>)=0.8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00B050"/>
                </a:solidFill>
              </a:rPr>
              <a:t>TransProbs</a:t>
            </a:r>
            <a:r>
              <a:rPr lang="de-DE" b="1" i="1" dirty="0" smtClean="0">
                <a:solidFill>
                  <a:srgbClr val="00B050"/>
                </a:solidFill>
              </a:rPr>
              <a:t> : </a:t>
            </a:r>
            <a:r>
              <a:rPr lang="de-DE" b="1" i="1" dirty="0" err="1" smtClean="0">
                <a:solidFill>
                  <a:srgbClr val="00B050"/>
                </a:solidFill>
              </a:rPr>
              <a:t>Healthy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)=0.9, P(</a:t>
            </a:r>
            <a:r>
              <a:rPr lang="de-DE" dirty="0" err="1" smtClean="0"/>
              <a:t>NoPain|Tickle</a:t>
            </a:r>
            <a:r>
              <a:rPr lang="de-DE" dirty="0" smtClean="0"/>
              <a:t>)=0.9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dirty="0" smtClean="0">
                <a:solidFill>
                  <a:srgbClr val="FF0000"/>
                </a:solidFill>
              </a:rPr>
              <a:t>Bad </a:t>
            </a:r>
            <a:r>
              <a:rPr lang="de-DE" b="1" dirty="0" err="1" smtClean="0">
                <a:solidFill>
                  <a:srgbClr val="FF0000"/>
                </a:solidFill>
              </a:rPr>
              <a:t>Observations</a:t>
            </a:r>
            <a:r>
              <a:rPr lang="de-DE" dirty="0" smtClean="0"/>
              <a:t>: 1000xNoci</a:t>
            </a:r>
            <a:endParaRPr 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0808"/>
            <a:ext cx="9040358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475324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GOOD OBSERVATIONS AS A SICK PERSON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FF0000"/>
                </a:solidFill>
              </a:rPr>
              <a:t>Prior: (‚Sick‘)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)=0.8, P(</a:t>
            </a:r>
            <a:r>
              <a:rPr lang="de-DE" dirty="0" err="1" smtClean="0"/>
              <a:t>NoPain</a:t>
            </a:r>
            <a:r>
              <a:rPr lang="de-DE" dirty="0" smtClean="0"/>
              <a:t>)=0.2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FF0000"/>
                </a:solidFill>
              </a:rPr>
              <a:t>TransProbs</a:t>
            </a:r>
            <a:r>
              <a:rPr lang="de-DE" b="1" i="1" dirty="0" smtClean="0">
                <a:solidFill>
                  <a:srgbClr val="FF0000"/>
                </a:solidFill>
              </a:rPr>
              <a:t> : Sick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)=0.5, P(</a:t>
            </a:r>
            <a:r>
              <a:rPr lang="de-DE" dirty="0" err="1" smtClean="0"/>
              <a:t>NoPain|Tickle</a:t>
            </a:r>
            <a:r>
              <a:rPr lang="de-DE" dirty="0" smtClean="0"/>
              <a:t>)=0.2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dirty="0" err="1" smtClean="0">
                <a:solidFill>
                  <a:srgbClr val="00B050"/>
                </a:solidFill>
              </a:rPr>
              <a:t>Good</a:t>
            </a:r>
            <a:r>
              <a:rPr lang="de-DE" b="1" dirty="0" smtClean="0">
                <a:solidFill>
                  <a:srgbClr val="00B050"/>
                </a:solidFill>
              </a:rPr>
              <a:t> </a:t>
            </a:r>
            <a:r>
              <a:rPr lang="de-DE" b="1" dirty="0" err="1" smtClean="0">
                <a:solidFill>
                  <a:srgbClr val="00B050"/>
                </a:solidFill>
              </a:rPr>
              <a:t>Observations</a:t>
            </a:r>
            <a:r>
              <a:rPr lang="de-DE" dirty="0" smtClean="0"/>
              <a:t>: 100xTickle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215" y="1700808"/>
            <a:ext cx="6099200" cy="4995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401250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683568" y="332656"/>
            <a:ext cx="753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2) GOOD OBSERVATIONS AS A SICK PERSON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smtClean="0">
                <a:solidFill>
                  <a:srgbClr val="FF0000"/>
                </a:solidFill>
              </a:rPr>
              <a:t>Prior: (‚Sick‘) </a:t>
            </a:r>
            <a:r>
              <a:rPr lang="de-DE" dirty="0" smtClean="0"/>
              <a:t>P(</a:t>
            </a:r>
            <a:r>
              <a:rPr lang="de-DE" dirty="0" err="1" smtClean="0"/>
              <a:t>Pain</a:t>
            </a:r>
            <a:r>
              <a:rPr lang="de-DE" dirty="0" smtClean="0"/>
              <a:t>)=0.8, P(</a:t>
            </a:r>
            <a:r>
              <a:rPr lang="de-DE" dirty="0" err="1" smtClean="0"/>
              <a:t>NoPain</a:t>
            </a:r>
            <a:r>
              <a:rPr lang="de-DE" dirty="0" smtClean="0"/>
              <a:t>)=0.2</a:t>
            </a:r>
            <a:endParaRPr lang="de-DE" b="1" i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 smtClean="0">
                <a:solidFill>
                  <a:srgbClr val="FF0000"/>
                </a:solidFill>
              </a:rPr>
              <a:t>TransProbs</a:t>
            </a:r>
            <a:r>
              <a:rPr lang="de-DE" b="1" i="1" dirty="0" smtClean="0">
                <a:solidFill>
                  <a:srgbClr val="FF0000"/>
                </a:solidFill>
              </a:rPr>
              <a:t> : Sick</a:t>
            </a:r>
            <a:r>
              <a:rPr lang="de-DE" dirty="0" smtClean="0"/>
              <a:t>= P(</a:t>
            </a:r>
            <a:r>
              <a:rPr lang="de-DE" dirty="0" err="1" smtClean="0"/>
              <a:t>Pain|Noci</a:t>
            </a:r>
            <a:r>
              <a:rPr lang="de-DE" dirty="0" smtClean="0"/>
              <a:t>)=0.5, P(</a:t>
            </a:r>
            <a:r>
              <a:rPr lang="de-DE" dirty="0" err="1" smtClean="0"/>
              <a:t>NoPain|Tickle</a:t>
            </a:r>
            <a:r>
              <a:rPr lang="de-DE" dirty="0" smtClean="0"/>
              <a:t>)=0.2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dirty="0" err="1" smtClean="0">
                <a:solidFill>
                  <a:srgbClr val="00B050"/>
                </a:solidFill>
              </a:rPr>
              <a:t>Good</a:t>
            </a:r>
            <a:r>
              <a:rPr lang="de-DE" b="1" dirty="0" smtClean="0">
                <a:solidFill>
                  <a:srgbClr val="00B050"/>
                </a:solidFill>
              </a:rPr>
              <a:t> </a:t>
            </a:r>
            <a:r>
              <a:rPr lang="de-DE" b="1" dirty="0" err="1" smtClean="0">
                <a:solidFill>
                  <a:srgbClr val="00B050"/>
                </a:solidFill>
              </a:rPr>
              <a:t>Observations</a:t>
            </a:r>
            <a:r>
              <a:rPr lang="de-DE" dirty="0" smtClean="0"/>
              <a:t>: 100xTickle</a:t>
            </a:r>
            <a:endParaRPr lang="en-US" dirty="0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67" y="1916832"/>
            <a:ext cx="8903512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348960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0" y="22587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Beobachten</a:t>
            </a:r>
            <a:r>
              <a:rPr lang="en-US" dirty="0" smtClean="0"/>
              <a:t> des </a:t>
            </a:r>
            <a:r>
              <a:rPr lang="en-US" dirty="0" err="1" smtClean="0"/>
              <a:t>ersten</a:t>
            </a:r>
            <a:r>
              <a:rPr lang="en-US" dirty="0" smtClean="0"/>
              <a:t> </a:t>
            </a:r>
            <a:r>
              <a:rPr lang="en-US" b="1" dirty="0" smtClean="0"/>
              <a:t>UND</a:t>
            </a:r>
            <a:r>
              <a:rPr lang="en-US" dirty="0" smtClean="0"/>
              <a:t> des </a:t>
            </a:r>
            <a:r>
              <a:rPr lang="en-US" dirty="0" err="1" smtClean="0"/>
              <a:t>zweiten</a:t>
            </a:r>
            <a:r>
              <a:rPr lang="en-US" dirty="0" smtClean="0"/>
              <a:t> Sensation Nodes: </a:t>
            </a:r>
          </a:p>
          <a:p>
            <a:endParaRPr lang="en-US" dirty="0"/>
          </a:p>
          <a:p>
            <a:r>
              <a:rPr lang="en-US" dirty="0" err="1" smtClean="0"/>
              <a:t>Jeweils</a:t>
            </a:r>
            <a:r>
              <a:rPr lang="en-US" dirty="0" smtClean="0"/>
              <a:t> 5x </a:t>
            </a:r>
            <a:r>
              <a:rPr lang="en-US" dirty="0" err="1" smtClean="0"/>
              <a:t>Noci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>
                <a:solidFill>
                  <a:srgbClr val="FF0000"/>
                </a:solidFill>
              </a:rPr>
              <a:t>Prior: (‚Sick‘) </a:t>
            </a:r>
            <a:r>
              <a:rPr lang="de-DE" dirty="0"/>
              <a:t>P(</a:t>
            </a:r>
            <a:r>
              <a:rPr lang="de-DE" dirty="0" err="1"/>
              <a:t>Pain</a:t>
            </a:r>
            <a:r>
              <a:rPr lang="de-DE" dirty="0"/>
              <a:t>)=0.8, P(</a:t>
            </a:r>
            <a:r>
              <a:rPr lang="de-DE" dirty="0" err="1"/>
              <a:t>NoPain</a:t>
            </a:r>
            <a:r>
              <a:rPr lang="de-DE" dirty="0"/>
              <a:t>)=0.2</a:t>
            </a:r>
            <a:endParaRPr lang="de-DE" b="1" i="1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>
                <a:solidFill>
                  <a:srgbClr val="FF0000"/>
                </a:solidFill>
              </a:rPr>
              <a:t>TransProbs</a:t>
            </a:r>
            <a:r>
              <a:rPr lang="de-DE" b="1" i="1" dirty="0">
                <a:solidFill>
                  <a:srgbClr val="FF0000"/>
                </a:solidFill>
              </a:rPr>
              <a:t> : Sick</a:t>
            </a:r>
            <a:r>
              <a:rPr lang="de-DE" dirty="0"/>
              <a:t>= P(</a:t>
            </a:r>
            <a:r>
              <a:rPr lang="de-DE" dirty="0" err="1"/>
              <a:t>Pain|Noci</a:t>
            </a:r>
            <a:r>
              <a:rPr lang="de-DE" dirty="0"/>
              <a:t>)=0.5, P(</a:t>
            </a:r>
            <a:r>
              <a:rPr lang="de-DE" dirty="0" err="1"/>
              <a:t>NoPain|Tickle</a:t>
            </a:r>
            <a:r>
              <a:rPr lang="de-DE" dirty="0"/>
              <a:t>)=</a:t>
            </a:r>
            <a:r>
              <a:rPr lang="de-DE" dirty="0" smtClean="0"/>
              <a:t>0.2</a:t>
            </a:r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8398" y="1700808"/>
            <a:ext cx="6127204" cy="4853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057814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0" y="22587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Beobachten</a:t>
            </a:r>
            <a:r>
              <a:rPr lang="en-US" dirty="0" smtClean="0"/>
              <a:t> des </a:t>
            </a:r>
            <a:r>
              <a:rPr lang="en-US" dirty="0" err="1" smtClean="0"/>
              <a:t>ersten</a:t>
            </a:r>
            <a:r>
              <a:rPr lang="en-US" dirty="0" smtClean="0"/>
              <a:t> </a:t>
            </a:r>
            <a:r>
              <a:rPr lang="en-US" b="1" dirty="0" smtClean="0"/>
              <a:t>UND</a:t>
            </a:r>
            <a:r>
              <a:rPr lang="en-US" dirty="0" smtClean="0"/>
              <a:t> des </a:t>
            </a:r>
            <a:r>
              <a:rPr lang="en-US" dirty="0" err="1" smtClean="0"/>
              <a:t>zweiten</a:t>
            </a:r>
            <a:r>
              <a:rPr lang="en-US" dirty="0" smtClean="0"/>
              <a:t> Sensation Nodes: </a:t>
            </a:r>
          </a:p>
          <a:p>
            <a:endParaRPr lang="en-US" dirty="0"/>
          </a:p>
          <a:p>
            <a:r>
              <a:rPr lang="en-US" dirty="0" err="1" smtClean="0"/>
              <a:t>Jeweils</a:t>
            </a:r>
            <a:r>
              <a:rPr lang="en-US" dirty="0" smtClean="0"/>
              <a:t> 5x </a:t>
            </a:r>
            <a:r>
              <a:rPr lang="en-US" dirty="0" err="1" smtClean="0"/>
              <a:t>Noci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>
                <a:solidFill>
                  <a:srgbClr val="FF0000"/>
                </a:solidFill>
              </a:rPr>
              <a:t>Prior: (‚Sick‘) </a:t>
            </a:r>
            <a:r>
              <a:rPr lang="de-DE" dirty="0"/>
              <a:t>P(</a:t>
            </a:r>
            <a:r>
              <a:rPr lang="de-DE" dirty="0" err="1"/>
              <a:t>Pain</a:t>
            </a:r>
            <a:r>
              <a:rPr lang="de-DE" dirty="0"/>
              <a:t>)=0.8, P(</a:t>
            </a:r>
            <a:r>
              <a:rPr lang="de-DE" dirty="0" err="1"/>
              <a:t>NoPain</a:t>
            </a:r>
            <a:r>
              <a:rPr lang="de-DE" dirty="0"/>
              <a:t>)=0.2</a:t>
            </a:r>
            <a:endParaRPr lang="de-DE" b="1" i="1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i="1" dirty="0" err="1">
                <a:solidFill>
                  <a:srgbClr val="FF0000"/>
                </a:solidFill>
              </a:rPr>
              <a:t>TransProbs</a:t>
            </a:r>
            <a:r>
              <a:rPr lang="de-DE" b="1" i="1" dirty="0">
                <a:solidFill>
                  <a:srgbClr val="FF0000"/>
                </a:solidFill>
              </a:rPr>
              <a:t> : Sick</a:t>
            </a:r>
            <a:r>
              <a:rPr lang="de-DE" dirty="0"/>
              <a:t>= P(</a:t>
            </a:r>
            <a:r>
              <a:rPr lang="de-DE" dirty="0" err="1"/>
              <a:t>Pain|Noci</a:t>
            </a:r>
            <a:r>
              <a:rPr lang="de-DE" dirty="0"/>
              <a:t>)=0.5, P(</a:t>
            </a:r>
            <a:r>
              <a:rPr lang="de-DE" dirty="0" err="1"/>
              <a:t>NoPain|Tickle</a:t>
            </a:r>
            <a:r>
              <a:rPr lang="de-DE" dirty="0"/>
              <a:t>)=</a:t>
            </a:r>
            <a:r>
              <a:rPr lang="de-DE" dirty="0" smtClean="0"/>
              <a:t>0.2</a:t>
            </a:r>
          </a:p>
        </p:txBody>
      </p:sp>
      <p:pic>
        <p:nvPicPr>
          <p:cNvPr id="25602" name="Picture 2" descr="C:\Users\OEM\Desktop\Masterarbeit\x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4485" y="1656684"/>
            <a:ext cx="10731490" cy="4292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3800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Neue</a:t>
            </a:r>
            <a:r>
              <a:rPr lang="en-US" dirty="0" smtClean="0"/>
              <a:t> Plots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Surface Plots </a:t>
            </a:r>
            <a:r>
              <a:rPr lang="en-US" dirty="0" err="1" smtClean="0"/>
              <a:t>für</a:t>
            </a:r>
            <a:r>
              <a:rPr lang="en-US" dirty="0" smtClean="0"/>
              <a:t> das Model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en-US" dirty="0" err="1" smtClean="0"/>
              <a:t>einem</a:t>
            </a:r>
            <a:r>
              <a:rPr lang="en-US" dirty="0" smtClean="0"/>
              <a:t> Time-step!</a:t>
            </a:r>
          </a:p>
        </p:txBody>
      </p:sp>
    </p:spTree>
    <p:extLst>
      <p:ext uri="{BB962C8B-B14F-4D97-AF65-F5344CB8AC3E}">
        <p14:creationId xmlns:p14="http://schemas.microsoft.com/office/powerpoint/2010/main" val="3397872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w/ 1latent</a:t>
            </a:r>
            <a:endParaRPr lang="en-US" dirty="0"/>
          </a:p>
        </p:txBody>
      </p:sp>
      <p:pic>
        <p:nvPicPr>
          <p:cNvPr id="15364" name="Picture 4" descr="C:\Users\OEM\Desktop\Masterarbeit\Late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5" y="1916832"/>
            <a:ext cx="4871615" cy="305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8389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w/ Latent </a:t>
            </a:r>
            <a:r>
              <a:rPr lang="en-US" dirty="0" err="1" smtClean="0"/>
              <a:t>Var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/>
              <p:cNvSpPr txBox="1"/>
              <p:nvPr/>
            </p:nvSpPr>
            <p:spPr>
              <a:xfrm>
                <a:off x="1043608" y="1556792"/>
                <a:ext cx="698477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Observations</a:t>
                </a:r>
                <a:r>
                  <a:rPr lang="en-US" dirty="0" smtClean="0"/>
                  <a:t>: 40x tickle, </a:t>
                </a:r>
                <a:r>
                  <a:rPr lang="en-US" dirty="0" err="1" smtClean="0"/>
                  <a:t>dann</a:t>
                </a:r>
                <a:r>
                  <a:rPr lang="en-US" dirty="0" smtClean="0"/>
                  <a:t> 9x </a:t>
                </a:r>
                <a:r>
                  <a:rPr lang="en-US" dirty="0" err="1" smtClean="0"/>
                  <a:t>Noci</a:t>
                </a:r>
                <a:r>
                  <a:rPr lang="en-US" dirty="0" smtClean="0"/>
                  <a:t>, </a:t>
                </a:r>
              </a:p>
              <a:p>
                <a:r>
                  <a:rPr lang="en-US" b="1" dirty="0" smtClean="0"/>
                  <a:t>Prior</a:t>
                </a:r>
                <a:r>
                  <a:rPr lang="en-US" dirty="0" smtClean="0"/>
                  <a:t>: </a:t>
                </a:r>
                <a:r>
                  <a:rPr lang="en-US" dirty="0" err="1" smtClean="0"/>
                  <a:t>geringe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Wahrscheinlichkeit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für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NoPain</a:t>
                </a:r>
                <a:r>
                  <a:rPr lang="en-US" dirty="0" smtClean="0"/>
                  <a:t> (0.1) und das </a:t>
                </a:r>
                <a:r>
                  <a:rPr lang="en-US" dirty="0" err="1" smtClean="0"/>
                  <a:t>sehr</a:t>
                </a:r>
                <a:r>
                  <a:rPr lang="en-US" dirty="0" smtClean="0"/>
                  <a:t> precise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/>
                      </a:rPr>
                      <m:t>ν</m:t>
                    </m:r>
                    <m:r>
                      <a:rPr lang="de-DE" b="0" i="1" smtClean="0">
                        <a:latin typeface="Cambria Math"/>
                      </a:rPr>
                      <m:t>=1000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Textfeld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56792"/>
                <a:ext cx="6984775" cy="923330"/>
              </a:xfrm>
              <a:prstGeom prst="rect">
                <a:avLst/>
              </a:prstGeom>
              <a:blipFill rotWithShape="1">
                <a:blip r:embed="rId3"/>
                <a:stretch>
                  <a:fillRect l="-698" t="-32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 descr="C:\Users\OEM\Desktop\Masterarbeit\Plots\FreeEnergyFactors\40tickle9Noci_0.1NopainPrior_precis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95" y="2708920"/>
            <a:ext cx="868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175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w/ Latent </a:t>
            </a:r>
            <a:r>
              <a:rPr lang="en-US" dirty="0" err="1" smtClean="0"/>
              <a:t>Var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feld 3"/>
              <p:cNvSpPr txBox="1"/>
              <p:nvPr/>
            </p:nvSpPr>
            <p:spPr>
              <a:xfrm>
                <a:off x="1043608" y="1556792"/>
                <a:ext cx="698477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Observations</a:t>
                </a:r>
                <a:r>
                  <a:rPr lang="en-US" dirty="0" smtClean="0"/>
                  <a:t>: 40x tickle, </a:t>
                </a:r>
                <a:r>
                  <a:rPr lang="en-US" dirty="0" err="1" smtClean="0"/>
                  <a:t>dann</a:t>
                </a:r>
                <a:r>
                  <a:rPr lang="en-US" dirty="0" smtClean="0"/>
                  <a:t> 9x </a:t>
                </a:r>
                <a:r>
                  <a:rPr lang="en-US" dirty="0" err="1" smtClean="0"/>
                  <a:t>Noci</a:t>
                </a:r>
                <a:r>
                  <a:rPr lang="en-US" dirty="0" smtClean="0"/>
                  <a:t>, </a:t>
                </a:r>
              </a:p>
              <a:p>
                <a:r>
                  <a:rPr lang="en-US" b="1" dirty="0" smtClean="0"/>
                  <a:t>Prior</a:t>
                </a:r>
                <a:r>
                  <a:rPr lang="en-US" dirty="0" smtClean="0"/>
                  <a:t>: </a:t>
                </a:r>
                <a:r>
                  <a:rPr lang="en-US" dirty="0" err="1" smtClean="0"/>
                  <a:t>geringe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Wahrscheinlichkeit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für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NoPain</a:t>
                </a:r>
                <a:r>
                  <a:rPr lang="en-US" dirty="0" smtClean="0"/>
                  <a:t> (0.2) und das </a:t>
                </a:r>
                <a:r>
                  <a:rPr lang="en-US" dirty="0" err="1" smtClean="0"/>
                  <a:t>sehr</a:t>
                </a:r>
                <a:r>
                  <a:rPr lang="en-US" dirty="0" smtClean="0"/>
                  <a:t> precise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/>
                      </a:rPr>
                      <m:t>ν</m:t>
                    </m:r>
                    <m:r>
                      <a:rPr lang="de-DE" b="0" i="1" smtClean="0">
                        <a:latin typeface="Cambria Math"/>
                      </a:rPr>
                      <m:t>=1000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Textfeld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1556792"/>
                <a:ext cx="6984775" cy="923330"/>
              </a:xfrm>
              <a:prstGeom prst="rect">
                <a:avLst/>
              </a:prstGeom>
              <a:blipFill rotWithShape="1">
                <a:blip r:embed="rId3"/>
                <a:stretch>
                  <a:fillRect l="-698" t="-32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C:\Users\OEM\Desktop\Masterarbeit\Plots\FreeEnergyFactors\40tickle9Noci_0.2NopainPrior_precis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95" y="2708920"/>
            <a:ext cx="868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8882944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2378</Words>
  <Application>Microsoft Office PowerPoint</Application>
  <PresentationFormat>Bildschirmpräsentation (4:3)</PresentationFormat>
  <Paragraphs>271</Paragraphs>
  <Slides>67</Slides>
  <Notes>30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67</vt:i4>
      </vt:variant>
    </vt:vector>
  </HeadingPairs>
  <TitlesOfParts>
    <vt:vector size="68" baseType="lpstr">
      <vt:lpstr>Larissa</vt:lpstr>
      <vt:lpstr>Basic Model</vt:lpstr>
      <vt:lpstr>Basic Model</vt:lpstr>
      <vt:lpstr>Basic Model</vt:lpstr>
      <vt:lpstr>PowerPoint-Präsentation</vt:lpstr>
      <vt:lpstr>PowerPoint-Präsentation</vt:lpstr>
      <vt:lpstr>PowerPoint-Präsentation</vt:lpstr>
      <vt:lpstr>Model w/ 1latent</vt:lpstr>
      <vt:lpstr>Model w/ Latent Var</vt:lpstr>
      <vt:lpstr>Model w/ Latent Var</vt:lpstr>
      <vt:lpstr>Model w/ Latent Var</vt:lpstr>
      <vt:lpstr>Model w/ Latent Var</vt:lpstr>
      <vt:lpstr>Model w/ Latent Var</vt:lpstr>
      <vt:lpstr>Model w/ Latent Var</vt:lpstr>
      <vt:lpstr>Latent Model Pseudocounts</vt:lpstr>
      <vt:lpstr>Latent Model: Prior λ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Prior Pseudocounts…?</vt:lpstr>
      <vt:lpstr>Latent Model</vt:lpstr>
      <vt:lpstr>Latent Model Pseudocounts</vt:lpstr>
      <vt:lpstr>PowerPoint-Präsentation</vt:lpstr>
      <vt:lpstr>PowerPoint-Präsentation</vt:lpstr>
      <vt:lpstr>PowerPoint-Präsentation</vt:lpstr>
      <vt:lpstr>Interim conclusion Latent Model</vt:lpstr>
      <vt:lpstr>Model w/ 1 Time-step</vt:lpstr>
      <vt:lpstr>Plots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Neue Plots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Model</dc:title>
  <dc:creator>Anna</dc:creator>
  <cp:lastModifiedBy>Anna</cp:lastModifiedBy>
  <cp:revision>30</cp:revision>
  <dcterms:created xsi:type="dcterms:W3CDTF">2018-08-30T08:14:02Z</dcterms:created>
  <dcterms:modified xsi:type="dcterms:W3CDTF">2018-09-04T16:31:52Z</dcterms:modified>
</cp:coreProperties>
</file>

<file path=docProps/thumbnail.jpeg>
</file>